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http://customooxmlschemas.google.com/">
      <go:slidesCustomData xmlns:go="http://customooxmlschemas.google.com/" r:id="rId23" roundtripDataSignature="AMtx7mhSZWQotK4G5UyEazHnNPERe8J70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FEDA8B0-5CA8-4A56-B513-E1C3C0F8CA81}">
  <a:tblStyle styleId="{7FEDA8B0-5CA8-4A56-B513-E1C3C0F8CA8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9: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1" name="Google Shape;19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a:solidFill>
                  <a:schemeClr val="dk1"/>
                </a:solidFill>
              </a:rPr>
              <a:t>Before and After Revision Activities</a:t>
            </a:r>
            <a:r>
              <a:rPr lang="en">
                <a:solidFill>
                  <a:schemeClr val="dk1"/>
                </a:solidFill>
              </a:rPr>
              <a:t> - These are designed for independent practice and application of skills that have been taught.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ef74bb8d58_0_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6" name="Google Shape;226;gef74bb8d58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11: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1" name="Google Shape;24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5" name="Google Shape;255;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7" name="Google Shape;267;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1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8" name="Google Shape;27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f74bb8d58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gef74bb8d58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7" name="Google Shape;13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6: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4" name="Google Shape;15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7: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8: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Google Shape;17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6"/>
          <p:cNvSpPr txBox="1"/>
          <p:nvPr>
            <p:ph type="ctrTitle"/>
          </p:nvPr>
        </p:nvSpPr>
        <p:spPr>
          <a:xfrm>
            <a:off x="342879" y="1125136"/>
            <a:ext cx="9372600" cy="31017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1" name="Google Shape;11;p16"/>
          <p:cNvSpPr txBox="1"/>
          <p:nvPr>
            <p:ph idx="1" type="subTitle"/>
          </p:nvPr>
        </p:nvSpPr>
        <p:spPr>
          <a:xfrm>
            <a:off x="342870" y="4282678"/>
            <a:ext cx="9372600" cy="11976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1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5"/>
          <p:cNvSpPr txBox="1"/>
          <p:nvPr>
            <p:ph hasCustomPrompt="1" type="title"/>
          </p:nvPr>
        </p:nvSpPr>
        <p:spPr>
          <a:xfrm>
            <a:off x="342870" y="1671478"/>
            <a:ext cx="9372600" cy="29670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14800"/>
              <a:buNone/>
              <a:defRPr sz="14800"/>
            </a:lvl1pPr>
            <a:lvl2pPr lvl="1" algn="ctr">
              <a:lnSpc>
                <a:spcPct val="100000"/>
              </a:lnSpc>
              <a:spcBef>
                <a:spcPts val="0"/>
              </a:spcBef>
              <a:spcAft>
                <a:spcPts val="0"/>
              </a:spcAft>
              <a:buSzPts val="14800"/>
              <a:buNone/>
              <a:defRPr sz="14800"/>
            </a:lvl2pPr>
            <a:lvl3pPr lvl="2" algn="ctr">
              <a:lnSpc>
                <a:spcPct val="100000"/>
              </a:lnSpc>
              <a:spcBef>
                <a:spcPts val="0"/>
              </a:spcBef>
              <a:spcAft>
                <a:spcPts val="0"/>
              </a:spcAft>
              <a:buSzPts val="14800"/>
              <a:buNone/>
              <a:defRPr sz="14800"/>
            </a:lvl3pPr>
            <a:lvl4pPr lvl="3" algn="ctr">
              <a:lnSpc>
                <a:spcPct val="100000"/>
              </a:lnSpc>
              <a:spcBef>
                <a:spcPts val="0"/>
              </a:spcBef>
              <a:spcAft>
                <a:spcPts val="0"/>
              </a:spcAft>
              <a:buSzPts val="14800"/>
              <a:buNone/>
              <a:defRPr sz="14800"/>
            </a:lvl4pPr>
            <a:lvl5pPr lvl="4" algn="ctr">
              <a:lnSpc>
                <a:spcPct val="100000"/>
              </a:lnSpc>
              <a:spcBef>
                <a:spcPts val="0"/>
              </a:spcBef>
              <a:spcAft>
                <a:spcPts val="0"/>
              </a:spcAft>
              <a:buSzPts val="14800"/>
              <a:buNone/>
              <a:defRPr sz="14800"/>
            </a:lvl5pPr>
            <a:lvl6pPr lvl="5" algn="ctr">
              <a:lnSpc>
                <a:spcPct val="100000"/>
              </a:lnSpc>
              <a:spcBef>
                <a:spcPts val="0"/>
              </a:spcBef>
              <a:spcAft>
                <a:spcPts val="0"/>
              </a:spcAft>
              <a:buSzPts val="14800"/>
              <a:buNone/>
              <a:defRPr sz="14800"/>
            </a:lvl6pPr>
            <a:lvl7pPr lvl="6" algn="ctr">
              <a:lnSpc>
                <a:spcPct val="100000"/>
              </a:lnSpc>
              <a:spcBef>
                <a:spcPts val="0"/>
              </a:spcBef>
              <a:spcAft>
                <a:spcPts val="0"/>
              </a:spcAft>
              <a:buSzPts val="14800"/>
              <a:buNone/>
              <a:defRPr sz="14800"/>
            </a:lvl7pPr>
            <a:lvl8pPr lvl="7" algn="ctr">
              <a:lnSpc>
                <a:spcPct val="100000"/>
              </a:lnSpc>
              <a:spcBef>
                <a:spcPts val="0"/>
              </a:spcBef>
              <a:spcAft>
                <a:spcPts val="0"/>
              </a:spcAft>
              <a:buSzPts val="14800"/>
              <a:buNone/>
              <a:defRPr sz="14800"/>
            </a:lvl8pPr>
            <a:lvl9pPr lvl="8" algn="ctr">
              <a:lnSpc>
                <a:spcPct val="100000"/>
              </a:lnSpc>
              <a:spcBef>
                <a:spcPts val="0"/>
              </a:spcBef>
              <a:spcAft>
                <a:spcPts val="0"/>
              </a:spcAft>
              <a:buSzPts val="14800"/>
              <a:buNone/>
              <a:defRPr sz="14800"/>
            </a:lvl9pPr>
          </a:lstStyle>
          <a:p>
            <a:r>
              <a:t>xx%</a:t>
            </a:r>
          </a:p>
        </p:txBody>
      </p:sp>
      <p:sp>
        <p:nvSpPr>
          <p:cNvPr id="46" name="Google Shape;46;p25"/>
          <p:cNvSpPr txBox="1"/>
          <p:nvPr>
            <p:ph idx="1" type="body"/>
          </p:nvPr>
        </p:nvSpPr>
        <p:spPr>
          <a:xfrm>
            <a:off x="342870" y="4763362"/>
            <a:ext cx="9372600" cy="1965600"/>
          </a:xfrm>
          <a:prstGeom prst="rect">
            <a:avLst/>
          </a:prstGeom>
          <a:noFill/>
          <a:ln>
            <a:noFill/>
          </a:ln>
        </p:spPr>
        <p:txBody>
          <a:bodyPr anchorCtr="0" anchor="t" bIns="113100" lIns="113100" spcFirstLastPara="1" rIns="113100" wrap="square" tIns="113100">
            <a:normAutofit/>
          </a:bodyPr>
          <a:lstStyle>
            <a:lvl1pPr indent="-368300" lvl="0" marL="457200" algn="ctr">
              <a:lnSpc>
                <a:spcPct val="115000"/>
              </a:lnSpc>
              <a:spcBef>
                <a:spcPts val="0"/>
              </a:spcBef>
              <a:spcAft>
                <a:spcPts val="0"/>
              </a:spcAft>
              <a:buSzPts val="2200"/>
              <a:buChar char="●"/>
              <a:defRPr/>
            </a:lvl1pPr>
            <a:lvl2pPr indent="-336550" lvl="1" marL="914400" algn="ctr">
              <a:lnSpc>
                <a:spcPct val="115000"/>
              </a:lnSpc>
              <a:spcBef>
                <a:spcPts val="0"/>
              </a:spcBef>
              <a:spcAft>
                <a:spcPts val="0"/>
              </a:spcAft>
              <a:buSzPts val="1700"/>
              <a:buChar char="○"/>
              <a:defRPr/>
            </a:lvl2pPr>
            <a:lvl3pPr indent="-336550" lvl="2" marL="1371600" algn="ctr">
              <a:lnSpc>
                <a:spcPct val="115000"/>
              </a:lnSpc>
              <a:spcBef>
                <a:spcPts val="0"/>
              </a:spcBef>
              <a:spcAft>
                <a:spcPts val="0"/>
              </a:spcAft>
              <a:buSzPts val="1700"/>
              <a:buChar char="■"/>
              <a:defRPr/>
            </a:lvl3pPr>
            <a:lvl4pPr indent="-336550" lvl="3" marL="1828800" algn="ctr">
              <a:lnSpc>
                <a:spcPct val="115000"/>
              </a:lnSpc>
              <a:spcBef>
                <a:spcPts val="0"/>
              </a:spcBef>
              <a:spcAft>
                <a:spcPts val="0"/>
              </a:spcAft>
              <a:buSzPts val="1700"/>
              <a:buChar char="●"/>
              <a:defRPr/>
            </a:lvl4pPr>
            <a:lvl5pPr indent="-336550" lvl="4" marL="2286000" algn="ctr">
              <a:lnSpc>
                <a:spcPct val="115000"/>
              </a:lnSpc>
              <a:spcBef>
                <a:spcPts val="0"/>
              </a:spcBef>
              <a:spcAft>
                <a:spcPts val="0"/>
              </a:spcAft>
              <a:buSzPts val="1700"/>
              <a:buChar char="○"/>
              <a:defRPr/>
            </a:lvl5pPr>
            <a:lvl6pPr indent="-336550" lvl="5" marL="2743200" algn="ctr">
              <a:lnSpc>
                <a:spcPct val="115000"/>
              </a:lnSpc>
              <a:spcBef>
                <a:spcPts val="0"/>
              </a:spcBef>
              <a:spcAft>
                <a:spcPts val="0"/>
              </a:spcAft>
              <a:buSzPts val="1700"/>
              <a:buChar char="■"/>
              <a:defRPr/>
            </a:lvl6pPr>
            <a:lvl7pPr indent="-336550" lvl="6" marL="3200400" algn="ctr">
              <a:lnSpc>
                <a:spcPct val="115000"/>
              </a:lnSpc>
              <a:spcBef>
                <a:spcPts val="0"/>
              </a:spcBef>
              <a:spcAft>
                <a:spcPts val="0"/>
              </a:spcAft>
              <a:buSzPts val="1700"/>
              <a:buChar char="●"/>
              <a:defRPr/>
            </a:lvl7pPr>
            <a:lvl8pPr indent="-336550" lvl="7" marL="3657600" algn="ctr">
              <a:lnSpc>
                <a:spcPct val="115000"/>
              </a:lnSpc>
              <a:spcBef>
                <a:spcPts val="0"/>
              </a:spcBef>
              <a:spcAft>
                <a:spcPts val="0"/>
              </a:spcAft>
              <a:buSzPts val="1700"/>
              <a:buChar char="○"/>
              <a:defRPr/>
            </a:lvl8pPr>
            <a:lvl9pPr indent="-336550" lvl="8" marL="4114800" algn="ctr">
              <a:lnSpc>
                <a:spcPct val="115000"/>
              </a:lnSpc>
              <a:spcBef>
                <a:spcPts val="0"/>
              </a:spcBef>
              <a:spcAft>
                <a:spcPts val="0"/>
              </a:spcAft>
              <a:buSzPts val="1700"/>
              <a:buChar char="■"/>
              <a:defRPr/>
            </a:lvl9pPr>
          </a:lstStyle>
          <a:p/>
        </p:txBody>
      </p:sp>
      <p:sp>
        <p:nvSpPr>
          <p:cNvPr id="47" name="Google Shape;47;p2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7"/>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5" name="Google Shape;15;p17"/>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16" name="Google Shape;16;p17"/>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8"/>
          <p:cNvSpPr txBox="1"/>
          <p:nvPr>
            <p:ph type="title"/>
          </p:nvPr>
        </p:nvSpPr>
        <p:spPr>
          <a:xfrm>
            <a:off x="342870" y="3250173"/>
            <a:ext cx="9372600" cy="1272000"/>
          </a:xfrm>
          <a:prstGeom prst="rect">
            <a:avLst/>
          </a:prstGeom>
          <a:noFill/>
          <a:ln>
            <a:noFill/>
          </a:ln>
        </p:spPr>
        <p:txBody>
          <a:bodyPr anchorCtr="0" anchor="ctr" bIns="113100" lIns="113100" spcFirstLastPara="1" rIns="113100" wrap="square" tIns="113100">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9" name="Google Shape;19;p18"/>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9"/>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19"/>
          <p:cNvSpPr txBox="1"/>
          <p:nvPr>
            <p:ph idx="1" type="body"/>
          </p:nvPr>
        </p:nvSpPr>
        <p:spPr>
          <a:xfrm>
            <a:off x="34287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19"/>
          <p:cNvSpPr txBox="1"/>
          <p:nvPr>
            <p:ph idx="2" type="body"/>
          </p:nvPr>
        </p:nvSpPr>
        <p:spPr>
          <a:xfrm>
            <a:off x="531564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19"/>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0"/>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20"/>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1"/>
          <p:cNvSpPr txBox="1"/>
          <p:nvPr>
            <p:ph type="title"/>
          </p:nvPr>
        </p:nvSpPr>
        <p:spPr>
          <a:xfrm>
            <a:off x="342870" y="839573"/>
            <a:ext cx="3088800" cy="1141800"/>
          </a:xfrm>
          <a:prstGeom prst="rect">
            <a:avLst/>
          </a:prstGeom>
          <a:noFill/>
          <a:ln>
            <a:noFill/>
          </a:ln>
        </p:spPr>
        <p:txBody>
          <a:bodyPr anchorCtr="0" anchor="b" bIns="113100" lIns="113100" spcFirstLastPara="1" rIns="113100" wrap="square" tIns="11310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21"/>
          <p:cNvSpPr txBox="1"/>
          <p:nvPr>
            <p:ph idx="1" type="body"/>
          </p:nvPr>
        </p:nvSpPr>
        <p:spPr>
          <a:xfrm>
            <a:off x="342870" y="2099840"/>
            <a:ext cx="3088800" cy="4804500"/>
          </a:xfrm>
          <a:prstGeom prst="rect">
            <a:avLst/>
          </a:prstGeom>
          <a:noFill/>
          <a:ln>
            <a:noFill/>
          </a:ln>
        </p:spPr>
        <p:txBody>
          <a:bodyPr anchorCtr="0" anchor="t" bIns="113100" lIns="113100" spcFirstLastPara="1" rIns="113100" wrap="square" tIns="11310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2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2"/>
          <p:cNvSpPr txBox="1"/>
          <p:nvPr>
            <p:ph type="title"/>
          </p:nvPr>
        </p:nvSpPr>
        <p:spPr>
          <a:xfrm>
            <a:off x="539275" y="680227"/>
            <a:ext cx="7004700" cy="6181800"/>
          </a:xfrm>
          <a:prstGeom prst="rect">
            <a:avLst/>
          </a:prstGeom>
          <a:noFill/>
          <a:ln>
            <a:noFill/>
          </a:ln>
        </p:spPr>
        <p:txBody>
          <a:bodyPr anchorCtr="0" anchor="ctr" bIns="113100" lIns="113100" spcFirstLastPara="1" rIns="113100" wrap="square" tIns="113100">
            <a:normAutofit/>
          </a:bodyPr>
          <a:lstStyle>
            <a:lvl1pPr lvl="0" algn="l">
              <a:lnSpc>
                <a:spcPct val="100000"/>
              </a:lnSpc>
              <a:spcBef>
                <a:spcPts val="0"/>
              </a:spcBef>
              <a:spcAft>
                <a:spcPts val="0"/>
              </a:spcAft>
              <a:buSzPts val="5900"/>
              <a:buNone/>
              <a:defRPr sz="5900"/>
            </a:lvl1pPr>
            <a:lvl2pPr lvl="1" algn="l">
              <a:lnSpc>
                <a:spcPct val="100000"/>
              </a:lnSpc>
              <a:spcBef>
                <a:spcPts val="0"/>
              </a:spcBef>
              <a:spcAft>
                <a:spcPts val="0"/>
              </a:spcAft>
              <a:buSzPts val="5900"/>
              <a:buNone/>
              <a:defRPr sz="5900"/>
            </a:lvl2pPr>
            <a:lvl3pPr lvl="2" algn="l">
              <a:lnSpc>
                <a:spcPct val="100000"/>
              </a:lnSpc>
              <a:spcBef>
                <a:spcPts val="0"/>
              </a:spcBef>
              <a:spcAft>
                <a:spcPts val="0"/>
              </a:spcAft>
              <a:buSzPts val="5900"/>
              <a:buNone/>
              <a:defRPr sz="5900"/>
            </a:lvl3pPr>
            <a:lvl4pPr lvl="3" algn="l">
              <a:lnSpc>
                <a:spcPct val="100000"/>
              </a:lnSpc>
              <a:spcBef>
                <a:spcPts val="0"/>
              </a:spcBef>
              <a:spcAft>
                <a:spcPts val="0"/>
              </a:spcAft>
              <a:buSzPts val="5900"/>
              <a:buNone/>
              <a:defRPr sz="5900"/>
            </a:lvl4pPr>
            <a:lvl5pPr lvl="4" algn="l">
              <a:lnSpc>
                <a:spcPct val="100000"/>
              </a:lnSpc>
              <a:spcBef>
                <a:spcPts val="0"/>
              </a:spcBef>
              <a:spcAft>
                <a:spcPts val="0"/>
              </a:spcAft>
              <a:buSzPts val="5900"/>
              <a:buNone/>
              <a:defRPr sz="5900"/>
            </a:lvl5pPr>
            <a:lvl6pPr lvl="5" algn="l">
              <a:lnSpc>
                <a:spcPct val="100000"/>
              </a:lnSpc>
              <a:spcBef>
                <a:spcPts val="0"/>
              </a:spcBef>
              <a:spcAft>
                <a:spcPts val="0"/>
              </a:spcAft>
              <a:buSzPts val="5900"/>
              <a:buNone/>
              <a:defRPr sz="5900"/>
            </a:lvl6pPr>
            <a:lvl7pPr lvl="6" algn="l">
              <a:lnSpc>
                <a:spcPct val="100000"/>
              </a:lnSpc>
              <a:spcBef>
                <a:spcPts val="0"/>
              </a:spcBef>
              <a:spcAft>
                <a:spcPts val="0"/>
              </a:spcAft>
              <a:buSzPts val="5900"/>
              <a:buNone/>
              <a:defRPr sz="5900"/>
            </a:lvl7pPr>
            <a:lvl8pPr lvl="7" algn="l">
              <a:lnSpc>
                <a:spcPct val="100000"/>
              </a:lnSpc>
              <a:spcBef>
                <a:spcPts val="0"/>
              </a:spcBef>
              <a:spcAft>
                <a:spcPts val="0"/>
              </a:spcAft>
              <a:buSzPts val="5900"/>
              <a:buNone/>
              <a:defRPr sz="5900"/>
            </a:lvl8pPr>
            <a:lvl9pPr lvl="8" algn="l">
              <a:lnSpc>
                <a:spcPct val="100000"/>
              </a:lnSpc>
              <a:spcBef>
                <a:spcPts val="0"/>
              </a:spcBef>
              <a:spcAft>
                <a:spcPts val="0"/>
              </a:spcAft>
              <a:buSzPts val="5900"/>
              <a:buNone/>
              <a:defRPr sz="5900"/>
            </a:lvl9pPr>
          </a:lstStyle>
          <a:p/>
        </p:txBody>
      </p:sp>
      <p:sp>
        <p:nvSpPr>
          <p:cNvPr id="34" name="Google Shape;34;p22"/>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3"/>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3"/>
          <p:cNvSpPr txBox="1"/>
          <p:nvPr>
            <p:ph type="title"/>
          </p:nvPr>
        </p:nvSpPr>
        <p:spPr>
          <a:xfrm>
            <a:off x="292050" y="1863464"/>
            <a:ext cx="4449600" cy="22398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38" name="Google Shape;38;p23"/>
          <p:cNvSpPr txBox="1"/>
          <p:nvPr>
            <p:ph idx="1" type="subTitle"/>
          </p:nvPr>
        </p:nvSpPr>
        <p:spPr>
          <a:xfrm>
            <a:off x="292050" y="4235758"/>
            <a:ext cx="4449600" cy="18663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23"/>
          <p:cNvSpPr txBox="1"/>
          <p:nvPr>
            <p:ph idx="2" type="body"/>
          </p:nvPr>
        </p:nvSpPr>
        <p:spPr>
          <a:xfrm>
            <a:off x="5433450" y="1094158"/>
            <a:ext cx="4220700" cy="5583600"/>
          </a:xfrm>
          <a:prstGeom prst="rect">
            <a:avLst/>
          </a:prstGeom>
          <a:noFill/>
          <a:ln>
            <a:noFill/>
          </a:ln>
        </p:spPr>
        <p:txBody>
          <a:bodyPr anchorCtr="0" anchor="ctr"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40" name="Google Shape;40;p23"/>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4"/>
          <p:cNvSpPr txBox="1"/>
          <p:nvPr>
            <p:ph idx="1" type="body"/>
          </p:nvPr>
        </p:nvSpPr>
        <p:spPr>
          <a:xfrm>
            <a:off x="342870" y="6392869"/>
            <a:ext cx="6598800" cy="914400"/>
          </a:xfrm>
          <a:prstGeom prst="rect">
            <a:avLst/>
          </a:prstGeom>
          <a:noFill/>
          <a:ln>
            <a:noFill/>
          </a:ln>
        </p:spPr>
        <p:txBody>
          <a:bodyPr anchorCtr="0" anchor="ctr" bIns="113100" lIns="113100" spcFirstLastPara="1" rIns="113100" wrap="square" tIns="113100">
            <a:normAutofit/>
          </a:bodyPr>
          <a:lstStyle>
            <a:lvl1pPr indent="-228600" lvl="0" marL="457200" algn="l">
              <a:lnSpc>
                <a:spcPct val="100000"/>
              </a:lnSpc>
              <a:spcBef>
                <a:spcPts val="0"/>
              </a:spcBef>
              <a:spcAft>
                <a:spcPts val="0"/>
              </a:spcAft>
              <a:buSzPts val="2200"/>
              <a:buNone/>
              <a:defRPr/>
            </a:lvl1pPr>
          </a:lstStyle>
          <a:p/>
        </p:txBody>
      </p:sp>
      <p:sp>
        <p:nvSpPr>
          <p:cNvPr id="43" name="Google Shape;43;p24"/>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marR="0" rtl="0" algn="l">
              <a:lnSpc>
                <a:spcPct val="115000"/>
              </a:lnSpc>
              <a:spcBef>
                <a:spcPts val="0"/>
              </a:spcBef>
              <a:spcAft>
                <a:spcPts val="0"/>
              </a:spcAft>
              <a:buClr>
                <a:schemeClr val="dk2"/>
              </a:buClr>
              <a:buSzPts val="2200"/>
              <a:buFont typeface="Arial"/>
              <a:buChar char="●"/>
              <a:defRPr b="0" i="0" sz="2200" u="none" cap="none" strike="noStrike">
                <a:solidFill>
                  <a:schemeClr val="dk2"/>
                </a:solidFill>
                <a:latin typeface="Arial"/>
                <a:ea typeface="Arial"/>
                <a:cs typeface="Arial"/>
                <a:sym typeface="Arial"/>
              </a:defRPr>
            </a:lvl1pPr>
            <a:lvl2pPr indent="-336550" lvl="1" marL="914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2pPr>
            <a:lvl3pPr indent="-336550" lvl="2" marL="1371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3pPr>
            <a:lvl4pPr indent="-336550" lvl="3" marL="1828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4pPr>
            <a:lvl5pPr indent="-336550" lvl="4" marL="22860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5pPr>
            <a:lvl6pPr indent="-336550" lvl="5" marL="27432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6pPr>
            <a:lvl7pPr indent="-336550" lvl="6" marL="3200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7pPr>
            <a:lvl8pPr indent="-336550" lvl="7" marL="3657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8pPr>
            <a:lvl9pPr indent="-336550" lvl="8" marL="4114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42900" y="1626428"/>
            <a:ext cx="9372600" cy="1139100"/>
          </a:xfrm>
          <a:prstGeom prst="rect">
            <a:avLst/>
          </a:prstGeom>
          <a:noFill/>
          <a:ln>
            <a:noFill/>
          </a:ln>
        </p:spPr>
        <p:txBody>
          <a:bodyPr anchorCtr="0" anchor="b" bIns="113100" lIns="113100" spcFirstLastPara="1" rIns="113100" wrap="square" tIns="113100">
            <a:normAutofit fontScale="90000"/>
          </a:bodyPr>
          <a:lstStyle/>
          <a:p>
            <a:pPr indent="0" lvl="0" marL="0" rtl="0" algn="ctr">
              <a:lnSpc>
                <a:spcPct val="100000"/>
              </a:lnSpc>
              <a:spcBef>
                <a:spcPts val="0"/>
              </a:spcBef>
              <a:spcAft>
                <a:spcPts val="0"/>
              </a:spcAft>
              <a:buSzPct val="111111"/>
              <a:buNone/>
            </a:pPr>
            <a:r>
              <a:rPr lang="en"/>
              <a:t>2nd Grade Pacing Tool</a:t>
            </a:r>
            <a:endParaRPr/>
          </a:p>
        </p:txBody>
      </p:sp>
      <p:sp>
        <p:nvSpPr>
          <p:cNvPr id="55" name="Google Shape;55;p1"/>
          <p:cNvSpPr txBox="1"/>
          <p:nvPr/>
        </p:nvSpPr>
        <p:spPr>
          <a:xfrm>
            <a:off x="452250" y="3073900"/>
            <a:ext cx="9153900" cy="3570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chemeClr val="dk1"/>
              </a:buClr>
              <a:buSzPts val="1100"/>
              <a:buFont typeface="Arial"/>
              <a:buNone/>
            </a:pPr>
            <a:r>
              <a:rPr b="0" i="0" lang="en" sz="2200" u="none" cap="none" strike="noStrike">
                <a:solidFill>
                  <a:schemeClr val="dk1"/>
                </a:solidFill>
                <a:latin typeface="Arial"/>
                <a:ea typeface="Arial"/>
                <a:cs typeface="Arial"/>
                <a:sym typeface="Arial"/>
              </a:rPr>
              <a:t>This interactive pacing tool was created to use in conjunction with the Weekly Pacing Guide to support instructional pacing decisions. Simply drag and drop lessons into the table to meet your needs. It includes lessons from each skill section of your resources. Five weeks are allotted for the Literacy Launch lessons and two weeks for each skill of informational/opinion and narrative.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aphicFrame>
        <p:nvGraphicFramePr>
          <p:cNvPr id="193" name="Google Shape;193;p9"/>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94" name="Google Shape;194;p9"/>
          <p:cNvSpPr txBox="1"/>
          <p:nvPr/>
        </p:nvSpPr>
        <p:spPr>
          <a:xfrm>
            <a:off x="-411770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Irrelevant Details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5" name="Google Shape;195;p9"/>
          <p:cNvSpPr txBox="1"/>
          <p:nvPr/>
        </p:nvSpPr>
        <p:spPr>
          <a:xfrm>
            <a:off x="-4117700" y="2269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General or Specific?</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96" name="Google Shape;196;p9"/>
          <p:cNvSpPr txBox="1"/>
          <p:nvPr/>
        </p:nvSpPr>
        <p:spPr>
          <a:xfrm>
            <a:off x="-4117700" y="185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Story Critical Character, Setting, Object </a:t>
            </a:r>
            <a:endParaRPr b="1" i="0" sz="1400" u="none" cap="none" strike="noStrike">
              <a:solidFill>
                <a:schemeClr val="dk1"/>
              </a:solidFill>
              <a:latin typeface="Arial"/>
              <a:ea typeface="Arial"/>
              <a:cs typeface="Arial"/>
              <a:sym typeface="Arial"/>
            </a:endParaRPr>
          </a:p>
        </p:txBody>
      </p:sp>
      <p:sp>
        <p:nvSpPr>
          <p:cNvPr id="197" name="Google Shape;197;p9"/>
          <p:cNvSpPr txBox="1"/>
          <p:nvPr/>
        </p:nvSpPr>
        <p:spPr>
          <a:xfrm>
            <a:off x="-4117700" y="3311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Story Critical Elements in Literature </a:t>
            </a:r>
            <a:endParaRPr b="1" i="0" sz="1400" u="none" cap="none" strike="noStrike">
              <a:solidFill>
                <a:schemeClr val="dk1"/>
              </a:solidFill>
              <a:latin typeface="Arial"/>
              <a:ea typeface="Arial"/>
              <a:cs typeface="Arial"/>
              <a:sym typeface="Arial"/>
            </a:endParaRPr>
          </a:p>
        </p:txBody>
      </p:sp>
      <p:sp>
        <p:nvSpPr>
          <p:cNvPr id="198" name="Google Shape;198;p9"/>
          <p:cNvSpPr txBox="1"/>
          <p:nvPr/>
        </p:nvSpPr>
        <p:spPr>
          <a:xfrm>
            <a:off x="-4117700" y="57534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Creating Elaborative Segments </a:t>
            </a:r>
            <a:endParaRPr b="1" i="0" sz="1400" u="none" cap="none" strike="noStrike">
              <a:solidFill>
                <a:schemeClr val="dk1"/>
              </a:solidFill>
              <a:latin typeface="Arial"/>
              <a:ea typeface="Arial"/>
              <a:cs typeface="Arial"/>
              <a:sym typeface="Arial"/>
            </a:endParaRPr>
          </a:p>
        </p:txBody>
      </p:sp>
      <p:sp>
        <p:nvSpPr>
          <p:cNvPr id="199" name="Google Shape;199;p9"/>
          <p:cNvSpPr txBox="1"/>
          <p:nvPr/>
        </p:nvSpPr>
        <p:spPr>
          <a:xfrm>
            <a:off x="-4117700" y="68753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Elaborative Detail- Reading with Author’s Eyes</a:t>
            </a:r>
            <a:endParaRPr b="1" i="0" sz="1400" u="none" cap="none" strike="noStrike">
              <a:solidFill>
                <a:schemeClr val="dk1"/>
              </a:solidFill>
              <a:latin typeface="Arial"/>
              <a:ea typeface="Arial"/>
              <a:cs typeface="Arial"/>
              <a:sym typeface="Arial"/>
            </a:endParaRPr>
          </a:p>
        </p:txBody>
      </p:sp>
      <p:sp>
        <p:nvSpPr>
          <p:cNvPr id="200" name="Google Shape;200;p9"/>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Elaborative Detail</a:t>
            </a:r>
            <a:endParaRPr/>
          </a:p>
        </p:txBody>
      </p:sp>
      <p:sp>
        <p:nvSpPr>
          <p:cNvPr id="201" name="Google Shape;201;p9"/>
          <p:cNvSpPr txBox="1"/>
          <p:nvPr/>
        </p:nvSpPr>
        <p:spPr>
          <a:xfrm>
            <a:off x="-2050850" y="1854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8: Flip the Sentence Subject</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2" name="Google Shape;202;p9"/>
          <p:cNvSpPr txBox="1"/>
          <p:nvPr/>
        </p:nvSpPr>
        <p:spPr>
          <a:xfrm>
            <a:off x="-2050850" y="122738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9:What do Feelings Look Like?</a:t>
            </a:r>
            <a:endParaRPr b="1" i="0" sz="1400" u="none" cap="none" strike="noStrike">
              <a:solidFill>
                <a:schemeClr val="dk1"/>
              </a:solidFill>
              <a:latin typeface="Arial"/>
              <a:ea typeface="Arial"/>
              <a:cs typeface="Arial"/>
              <a:sym typeface="Arial"/>
            </a:endParaRPr>
          </a:p>
        </p:txBody>
      </p:sp>
      <p:sp>
        <p:nvSpPr>
          <p:cNvPr id="203" name="Google Shape;203;p9"/>
          <p:cNvSpPr txBox="1"/>
          <p:nvPr/>
        </p:nvSpPr>
        <p:spPr>
          <a:xfrm>
            <a:off x="-2058837" y="2867320"/>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4" name="Google Shape;204;p9"/>
          <p:cNvSpPr txBox="1"/>
          <p:nvPr/>
        </p:nvSpPr>
        <p:spPr>
          <a:xfrm>
            <a:off x="-2058850" y="40290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Literary Analysis Task - Elaborative Detail</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5" name="Google Shape;205;p9"/>
          <p:cNvSpPr txBox="1"/>
          <p:nvPr/>
        </p:nvSpPr>
        <p:spPr>
          <a:xfrm>
            <a:off x="-2058850" y="52928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6" name="Google Shape;206;p9"/>
          <p:cNvSpPr txBox="1"/>
          <p:nvPr/>
        </p:nvSpPr>
        <p:spPr>
          <a:xfrm>
            <a:off x="-4117700" y="43532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Elaborative Detail - A Sense of Autumn</a:t>
            </a:r>
            <a:endParaRPr b="1" i="0" sz="1400" u="none" cap="none" strike="noStrike">
              <a:solidFill>
                <a:schemeClr val="dk1"/>
              </a:solidFill>
              <a:latin typeface="Arial"/>
              <a:ea typeface="Arial"/>
              <a:cs typeface="Arial"/>
              <a:sym typeface="Arial"/>
            </a:endParaRPr>
          </a:p>
        </p:txBody>
      </p:sp>
      <p:sp>
        <p:nvSpPr>
          <p:cNvPr id="207" name="Google Shape;207;p9"/>
          <p:cNvSpPr txBox="1"/>
          <p:nvPr/>
        </p:nvSpPr>
        <p:spPr>
          <a:xfrm>
            <a:off x="-2058837" y="204260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10:Showing or Telling</a:t>
            </a:r>
            <a:endParaRPr b="1" i="0" sz="1400" u="none" cap="none" strike="noStrike">
              <a:solidFill>
                <a:schemeClr val="dk1"/>
              </a:solidFill>
              <a:latin typeface="Arial"/>
              <a:ea typeface="Arial"/>
              <a:cs typeface="Arial"/>
              <a:sym typeface="Arial"/>
            </a:endParaRPr>
          </a:p>
        </p:txBody>
      </p:sp>
      <p:sp>
        <p:nvSpPr>
          <p:cNvPr id="208" name="Google Shape;208;p9"/>
          <p:cNvSpPr txBox="1"/>
          <p:nvPr/>
        </p:nvSpPr>
        <p:spPr>
          <a:xfrm>
            <a:off x="-2058850" y="67884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13: Literary Analysis Task - Feelings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graphicFrame>
        <p:nvGraphicFramePr>
          <p:cNvPr id="213" name="Google Shape;213;p10"/>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14" name="Google Shape;214;p10"/>
          <p:cNvSpPr txBox="1"/>
          <p:nvPr/>
        </p:nvSpPr>
        <p:spPr>
          <a:xfrm>
            <a:off x="-4015425" y="1489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5" name="Google Shape;215;p10"/>
          <p:cNvSpPr txBox="1"/>
          <p:nvPr/>
        </p:nvSpPr>
        <p:spPr>
          <a:xfrm>
            <a:off x="-3940050" y="2611770"/>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16" name="Google Shape;216;p10"/>
          <p:cNvSpPr txBox="1"/>
          <p:nvPr/>
        </p:nvSpPr>
        <p:spPr>
          <a:xfrm>
            <a:off x="-4015425" y="285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Starting Off on the Right Foot</a:t>
            </a:r>
            <a:endParaRPr b="1" i="0" sz="1400" u="none" cap="none" strike="noStrike">
              <a:solidFill>
                <a:schemeClr val="dk1"/>
              </a:solidFill>
              <a:latin typeface="Arial"/>
              <a:ea typeface="Arial"/>
              <a:cs typeface="Arial"/>
              <a:sym typeface="Arial"/>
            </a:endParaRPr>
          </a:p>
        </p:txBody>
      </p:sp>
      <p:sp>
        <p:nvSpPr>
          <p:cNvPr id="217" name="Google Shape;217;p1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Beginnings</a:t>
            </a:r>
            <a:endParaRPr/>
          </a:p>
        </p:txBody>
      </p:sp>
      <p:sp>
        <p:nvSpPr>
          <p:cNvPr id="218" name="Google Shape;218;p10"/>
          <p:cNvSpPr txBox="1"/>
          <p:nvPr/>
        </p:nvSpPr>
        <p:spPr>
          <a:xfrm>
            <a:off x="-1942487" y="2856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9" name="Google Shape;219;p10"/>
          <p:cNvSpPr txBox="1"/>
          <p:nvPr/>
        </p:nvSpPr>
        <p:spPr>
          <a:xfrm>
            <a:off x="-1942487" y="14769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0" name="Google Shape;220;p10"/>
          <p:cNvSpPr txBox="1"/>
          <p:nvPr/>
        </p:nvSpPr>
        <p:spPr>
          <a:xfrm>
            <a:off x="-1970012" y="2611770"/>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8: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21" name="Google Shape;221;p10"/>
          <p:cNvSpPr txBox="1"/>
          <p:nvPr/>
        </p:nvSpPr>
        <p:spPr>
          <a:xfrm>
            <a:off x="-3940050" y="4937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22" name="Google Shape;222;p10"/>
          <p:cNvSpPr txBox="1"/>
          <p:nvPr/>
        </p:nvSpPr>
        <p:spPr>
          <a:xfrm>
            <a:off x="-3940050" y="59782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23" name="Google Shape;223;p10"/>
          <p:cNvSpPr txBox="1"/>
          <p:nvPr/>
        </p:nvSpPr>
        <p:spPr>
          <a:xfrm>
            <a:off x="-3940050" y="37339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More Starting Off on the Right Foot</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graphicFrame>
        <p:nvGraphicFramePr>
          <p:cNvPr id="228" name="Google Shape;228;gef74bb8d58_0_12"/>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29" name="Google Shape;229;gef74bb8d58_0_12"/>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30" name="Google Shape;230;gef74bb8d58_0_12"/>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31" name="Google Shape;231;gef74bb8d58_0_12"/>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32" name="Google Shape;232;gef74bb8d58_0_12"/>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33" name="Google Shape;233;gef74bb8d58_0_12"/>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34" name="Google Shape;234;gef74bb8d58_0_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35" name="Google Shape;235;gef74bb8d58_0_12"/>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36" name="Google Shape;236;gef74bb8d58_0_12"/>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37" name="Google Shape;237;gef74bb8d58_0_12"/>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38" name="Google Shape;238;gef74bb8d58_0_12"/>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graphicFrame>
        <p:nvGraphicFramePr>
          <p:cNvPr id="243" name="Google Shape;243;p11"/>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44" name="Google Shape;244;p11"/>
          <p:cNvSpPr txBox="1"/>
          <p:nvPr/>
        </p:nvSpPr>
        <p:spPr>
          <a:xfrm>
            <a:off x="-4098500" y="1512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Word Referents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5" name="Google Shape;245;p11"/>
          <p:cNvSpPr txBox="1"/>
          <p:nvPr/>
        </p:nvSpPr>
        <p:spPr>
          <a:xfrm>
            <a:off x="-4098500" y="2594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Red Flag Words and Phrases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6" name="Google Shape;246;p11"/>
          <p:cNvSpPr txBox="1"/>
          <p:nvPr/>
        </p:nvSpPr>
        <p:spPr>
          <a:xfrm>
            <a:off x="-4098500" y="430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Find the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7" name="Google Shape;247;p11"/>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Suspense</a:t>
            </a:r>
            <a:endParaRPr/>
          </a:p>
        </p:txBody>
      </p:sp>
      <p:sp>
        <p:nvSpPr>
          <p:cNvPr id="248" name="Google Shape;248;p11"/>
          <p:cNvSpPr txBox="1"/>
          <p:nvPr/>
        </p:nvSpPr>
        <p:spPr>
          <a:xfrm>
            <a:off x="-2049262" y="12351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9" name="Google Shape;249;p11"/>
          <p:cNvSpPr txBox="1"/>
          <p:nvPr/>
        </p:nvSpPr>
        <p:spPr>
          <a:xfrm>
            <a:off x="-4117662" y="4759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Building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50" name="Google Shape;250;p11"/>
          <p:cNvSpPr txBox="1"/>
          <p:nvPr/>
        </p:nvSpPr>
        <p:spPr>
          <a:xfrm>
            <a:off x="-2058825" y="341640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51" name="Google Shape;251;p11"/>
          <p:cNvSpPr txBox="1"/>
          <p:nvPr/>
        </p:nvSpPr>
        <p:spPr>
          <a:xfrm>
            <a:off x="-4117650" y="3677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The Magic of Three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52" name="Google Shape;252;p11"/>
          <p:cNvSpPr txBox="1"/>
          <p:nvPr/>
        </p:nvSpPr>
        <p:spPr>
          <a:xfrm>
            <a:off x="-2049250" y="2282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graphicFrame>
        <p:nvGraphicFramePr>
          <p:cNvPr id="257" name="Google Shape;257;p12"/>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58" name="Google Shape;258;p12"/>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 Scripted Lesson</a:t>
            </a:r>
            <a:endParaRPr b="1" i="0" sz="1400" u="none" cap="none" strike="noStrike">
              <a:solidFill>
                <a:schemeClr val="dk1"/>
              </a:solidFill>
              <a:latin typeface="Arial"/>
              <a:ea typeface="Arial"/>
              <a:cs typeface="Arial"/>
              <a:sym typeface="Arial"/>
            </a:endParaRPr>
          </a:p>
        </p:txBody>
      </p:sp>
      <p:sp>
        <p:nvSpPr>
          <p:cNvPr id="259" name="Google Shape;259;p12"/>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Main Event- Guided Practice</a:t>
            </a:r>
            <a:endParaRPr b="1" i="0" sz="1400" u="none" cap="none" strike="noStrike">
              <a:solidFill>
                <a:schemeClr val="dk1"/>
              </a:solidFill>
              <a:latin typeface="Arial"/>
              <a:ea typeface="Arial"/>
              <a:cs typeface="Arial"/>
              <a:sym typeface="Arial"/>
            </a:endParaRPr>
          </a:p>
        </p:txBody>
      </p:sp>
      <p:sp>
        <p:nvSpPr>
          <p:cNvPr id="260" name="Google Shape;260;p12"/>
          <p:cNvSpPr txBox="1"/>
          <p:nvPr/>
        </p:nvSpPr>
        <p:spPr>
          <a:xfrm>
            <a:off x="-2058825" y="1094782"/>
            <a:ext cx="1956600" cy="1119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Lesson 1: Comparing Summaries and Fully Elaborate Main Events</a:t>
            </a:r>
            <a:endParaRPr b="1" i="0" sz="1300" u="none" cap="none" strike="noStrike">
              <a:solidFill>
                <a:schemeClr val="dk1"/>
              </a:solidFill>
              <a:latin typeface="Arial"/>
              <a:ea typeface="Arial"/>
              <a:cs typeface="Arial"/>
              <a:sym typeface="Arial"/>
            </a:endParaRPr>
          </a:p>
        </p:txBody>
      </p:sp>
      <p:sp>
        <p:nvSpPr>
          <p:cNvPr id="261" name="Google Shape;261;p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Main Event</a:t>
            </a:r>
            <a:endParaRPr/>
          </a:p>
        </p:txBody>
      </p:sp>
      <p:sp>
        <p:nvSpPr>
          <p:cNvPr id="262" name="Google Shape;262;p12"/>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63" name="Google Shape;263;p12"/>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64" name="Google Shape;264;p12"/>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graphicFrame>
        <p:nvGraphicFramePr>
          <p:cNvPr id="269" name="Google Shape;269;p13"/>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70" name="Google Shape;270;p13"/>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a:t>
            </a:r>
            <a:endParaRPr b="1" i="0" sz="1400" u="none" cap="none" strike="noStrike">
              <a:solidFill>
                <a:schemeClr val="dk1"/>
              </a:solidFill>
              <a:latin typeface="Arial"/>
              <a:ea typeface="Arial"/>
              <a:cs typeface="Arial"/>
              <a:sym typeface="Arial"/>
            </a:endParaRPr>
          </a:p>
        </p:txBody>
      </p:sp>
      <p:sp>
        <p:nvSpPr>
          <p:cNvPr id="271" name="Google Shape;271;p13"/>
          <p:cNvSpPr txBox="1"/>
          <p:nvPr/>
        </p:nvSpPr>
        <p:spPr>
          <a:xfrm>
            <a:off x="-2058825" y="124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Ending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2" name="Google Shape;272;p13"/>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Endings</a:t>
            </a:r>
            <a:endParaRPr/>
          </a:p>
        </p:txBody>
      </p:sp>
      <p:sp>
        <p:nvSpPr>
          <p:cNvPr id="273" name="Google Shape;273;p13"/>
          <p:cNvSpPr txBox="1"/>
          <p:nvPr/>
        </p:nvSpPr>
        <p:spPr>
          <a:xfrm>
            <a:off x="-2058837" y="3886207"/>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4" name="Google Shape;274;p13"/>
          <p:cNvSpPr txBox="1"/>
          <p:nvPr/>
        </p:nvSpPr>
        <p:spPr>
          <a:xfrm>
            <a:off x="-2058837" y="5301270"/>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5" name="Google Shape;275;p13"/>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graphicFrame>
        <p:nvGraphicFramePr>
          <p:cNvPr id="280" name="Google Shape;280;p14"/>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81" name="Google Shape;281;p14"/>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82" name="Google Shape;282;p14"/>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83" name="Google Shape;283;p14"/>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84" name="Google Shape;284;p14"/>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85" name="Google Shape;285;p14"/>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86" name="Google Shape;286;p1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87" name="Google Shape;287;p14"/>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88" name="Google Shape;288;p14"/>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89" name="Google Shape;289;p14"/>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90" name="Google Shape;290;p14"/>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7615" y="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Literacy Launch</a:t>
            </a:r>
            <a:endParaRPr/>
          </a:p>
        </p:txBody>
      </p:sp>
      <p:graphicFrame>
        <p:nvGraphicFramePr>
          <p:cNvPr id="61" name="Google Shape;61;p2"/>
          <p:cNvGraphicFramePr/>
          <p:nvPr/>
        </p:nvGraphicFramePr>
        <p:xfrm>
          <a:off x="25188" y="866922"/>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62" name="Google Shape;62;p2"/>
          <p:cNvSpPr txBox="1"/>
          <p:nvPr/>
        </p:nvSpPr>
        <p:spPr>
          <a:xfrm>
            <a:off x="-4076525" y="1300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Recognizing Genre and Introducing Opinion</a:t>
            </a:r>
            <a:endParaRPr b="1" i="0" sz="1400" u="none" cap="none" strike="noStrike">
              <a:solidFill>
                <a:srgbClr val="000000"/>
              </a:solidFill>
              <a:latin typeface="Arial"/>
              <a:ea typeface="Arial"/>
              <a:cs typeface="Arial"/>
              <a:sym typeface="Arial"/>
            </a:endParaRPr>
          </a:p>
        </p:txBody>
      </p:sp>
      <p:sp>
        <p:nvSpPr>
          <p:cNvPr id="63" name="Google Shape;63;p2"/>
          <p:cNvSpPr txBox="1"/>
          <p:nvPr/>
        </p:nvSpPr>
        <p:spPr>
          <a:xfrm>
            <a:off x="-4076525" y="25346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Informational and Narrative Book Covers</a:t>
            </a:r>
            <a:endParaRPr b="1" i="0" sz="1400" u="none" cap="none" strike="noStrike">
              <a:solidFill>
                <a:schemeClr val="dk1"/>
              </a:solidFill>
              <a:latin typeface="Arial"/>
              <a:ea typeface="Arial"/>
              <a:cs typeface="Arial"/>
              <a:sym typeface="Arial"/>
            </a:endParaRPr>
          </a:p>
        </p:txBody>
      </p:sp>
      <p:sp>
        <p:nvSpPr>
          <p:cNvPr id="64" name="Google Shape;64;p2"/>
          <p:cNvSpPr txBox="1"/>
          <p:nvPr/>
        </p:nvSpPr>
        <p:spPr>
          <a:xfrm>
            <a:off x="-4076525" y="126157"/>
            <a:ext cx="1956600" cy="1090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Introducing Graphic Organizers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5" name="Google Shape;65;p2"/>
          <p:cNvSpPr txBox="1"/>
          <p:nvPr/>
        </p:nvSpPr>
        <p:spPr>
          <a:xfrm>
            <a:off x="-4076525" y="3768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Fact or Opinion</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6" name="Google Shape;66;p2"/>
          <p:cNvSpPr txBox="1"/>
          <p:nvPr/>
        </p:nvSpPr>
        <p:spPr>
          <a:xfrm>
            <a:off x="-4076525" y="47550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Strategic Reading - Informed Writing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7" name="Google Shape;67;p2"/>
          <p:cNvSpPr txBox="1"/>
          <p:nvPr/>
        </p:nvSpPr>
        <p:spPr>
          <a:xfrm>
            <a:off x="-4076525" y="598918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Strategic Reading and Text Conventions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8" name="Google Shape;68;p2"/>
          <p:cNvSpPr txBox="1"/>
          <p:nvPr/>
        </p:nvSpPr>
        <p:spPr>
          <a:xfrm>
            <a:off x="-2038275" y="5049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Givens and Variables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9" name="Google Shape;69;p2"/>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Introduction to Literary Elements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0" name="Google Shape;70;p2"/>
          <p:cNvSpPr txBox="1"/>
          <p:nvPr/>
        </p:nvSpPr>
        <p:spPr>
          <a:xfrm>
            <a:off x="-2038262" y="12166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Comparing Four Types of Writing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1" name="Google Shape;71;p2"/>
          <p:cNvSpPr txBox="1"/>
          <p:nvPr/>
        </p:nvSpPr>
        <p:spPr>
          <a:xfrm>
            <a:off x="-2034462" y="126145"/>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Cut and Paste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72" name="Google Shape;72;p2"/>
          <p:cNvSpPr txBox="1"/>
          <p:nvPr/>
        </p:nvSpPr>
        <p:spPr>
          <a:xfrm>
            <a:off x="10342813" y="27794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15: Introduction to Inferential and Evaluative Thinking</a:t>
            </a:r>
            <a:endParaRPr b="1" i="0" sz="1400" u="none" cap="none" strike="noStrike">
              <a:solidFill>
                <a:schemeClr val="dk1"/>
              </a:solidFill>
              <a:latin typeface="Arial"/>
              <a:ea typeface="Arial"/>
              <a:cs typeface="Arial"/>
              <a:sym typeface="Arial"/>
            </a:endParaRPr>
          </a:p>
        </p:txBody>
      </p:sp>
      <p:sp>
        <p:nvSpPr>
          <p:cNvPr id="73" name="Google Shape;73;p2"/>
          <p:cNvSpPr txBox="1"/>
          <p:nvPr/>
        </p:nvSpPr>
        <p:spPr>
          <a:xfrm>
            <a:off x="-2038275" y="61729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Turning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4" name="Google Shape;74;p2"/>
          <p:cNvSpPr txBox="1"/>
          <p:nvPr/>
        </p:nvSpPr>
        <p:spPr>
          <a:xfrm>
            <a:off x="10339013" y="201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Finding Evidence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5" name="Google Shape;75;p2"/>
          <p:cNvSpPr txBox="1"/>
          <p:nvPr/>
        </p:nvSpPr>
        <p:spPr>
          <a:xfrm>
            <a:off x="-2119937" y="3926170"/>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Literary Elements Cards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6" name="Google Shape;76;p2"/>
          <p:cNvSpPr txBox="1"/>
          <p:nvPr/>
        </p:nvSpPr>
        <p:spPr>
          <a:xfrm>
            <a:off x="10342813" y="14244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14:Writing a Constructed Response</a:t>
            </a:r>
            <a:endParaRPr b="1" i="0" sz="1400" u="none" cap="none" strike="noStrike">
              <a:solidFill>
                <a:schemeClr val="dk1"/>
              </a:solidFill>
              <a:latin typeface="Arial"/>
              <a:ea typeface="Arial"/>
              <a:cs typeface="Arial"/>
              <a:sym typeface="Arial"/>
            </a:endParaRPr>
          </a:p>
        </p:txBody>
      </p:sp>
      <p:sp>
        <p:nvSpPr>
          <p:cNvPr id="77" name="Google Shape;77;p2"/>
          <p:cNvSpPr txBox="1"/>
          <p:nvPr/>
        </p:nvSpPr>
        <p:spPr>
          <a:xfrm>
            <a:off x="10428338" y="438212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Narrative</a:t>
            </a:r>
            <a:endParaRPr b="1" i="1" sz="1400" u="none" cap="none" strike="noStrike">
              <a:solidFill>
                <a:srgbClr val="000000"/>
              </a:solidFill>
              <a:latin typeface="Arial"/>
              <a:ea typeface="Arial"/>
              <a:cs typeface="Arial"/>
              <a:sym typeface="Arial"/>
            </a:endParaRPr>
          </a:p>
        </p:txBody>
      </p:sp>
      <p:sp>
        <p:nvSpPr>
          <p:cNvPr id="78" name="Google Shape;78;p2"/>
          <p:cNvSpPr txBox="1"/>
          <p:nvPr/>
        </p:nvSpPr>
        <p:spPr>
          <a:xfrm>
            <a:off x="10428338" y="5391995"/>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Informational</a:t>
            </a:r>
            <a:endParaRPr b="1" i="1" sz="1400" u="none" cap="none" strike="noStrike">
              <a:solidFill>
                <a:srgbClr val="000000"/>
              </a:solidFill>
              <a:latin typeface="Arial"/>
              <a:ea typeface="Arial"/>
              <a:cs typeface="Arial"/>
              <a:sym typeface="Arial"/>
            </a:endParaRPr>
          </a:p>
        </p:txBody>
      </p:sp>
      <p:sp>
        <p:nvSpPr>
          <p:cNvPr id="79" name="Google Shape;79;p2"/>
          <p:cNvSpPr txBox="1"/>
          <p:nvPr/>
        </p:nvSpPr>
        <p:spPr>
          <a:xfrm>
            <a:off x="10428338" y="640187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Literary Analysis</a:t>
            </a:r>
            <a:endParaRPr b="1" i="1"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graphicFrame>
        <p:nvGraphicFramePr>
          <p:cNvPr id="84" name="Google Shape;84;p3"/>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85" name="Google Shape;85;p3"/>
          <p:cNvSpPr txBox="1"/>
          <p:nvPr/>
        </p:nvSpPr>
        <p:spPr>
          <a:xfrm>
            <a:off x="-4076525" y="1300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Compare These Pieces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6" name="Google Shape;86;p3"/>
          <p:cNvSpPr txBox="1"/>
          <p:nvPr/>
        </p:nvSpPr>
        <p:spPr>
          <a:xfrm>
            <a:off x="-4076525" y="2534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Pick List Choose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7" name="Google Shape;87;p3"/>
          <p:cNvSpPr txBox="1"/>
          <p:nvPr/>
        </p:nvSpPr>
        <p:spPr>
          <a:xfrm>
            <a:off x="-4076525"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Sort and Categorize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8" name="Google Shape;88;p3"/>
          <p:cNvSpPr txBox="1"/>
          <p:nvPr/>
        </p:nvSpPr>
        <p:spPr>
          <a:xfrm>
            <a:off x="-4076500" y="369727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Main Ideas/Reasons- Don’t Overlap Them! </a:t>
            </a:r>
            <a:endParaRPr b="1" i="0" sz="1400" u="none" cap="none" strike="noStrike">
              <a:solidFill>
                <a:schemeClr val="dk1"/>
              </a:solidFill>
              <a:latin typeface="Arial"/>
              <a:ea typeface="Arial"/>
              <a:cs typeface="Arial"/>
              <a:sym typeface="Arial"/>
            </a:endParaRPr>
          </a:p>
        </p:txBody>
      </p:sp>
      <p:sp>
        <p:nvSpPr>
          <p:cNvPr id="89" name="Google Shape;89;p3"/>
          <p:cNvSpPr txBox="1"/>
          <p:nvPr/>
        </p:nvSpPr>
        <p:spPr>
          <a:xfrm>
            <a:off x="-4076500" y="51076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Matching Blurbs to Main Idea Sentences</a:t>
            </a:r>
            <a:endParaRPr b="1" i="0" sz="1400" u="none" cap="none" strike="noStrike">
              <a:solidFill>
                <a:schemeClr val="dk1"/>
              </a:solidFill>
              <a:latin typeface="Arial"/>
              <a:ea typeface="Arial"/>
              <a:cs typeface="Arial"/>
              <a:sym typeface="Arial"/>
            </a:endParaRPr>
          </a:p>
        </p:txBody>
      </p:sp>
      <p:sp>
        <p:nvSpPr>
          <p:cNvPr id="90" name="Google Shape;90;p3"/>
          <p:cNvSpPr txBox="1"/>
          <p:nvPr/>
        </p:nvSpPr>
        <p:spPr>
          <a:xfrm>
            <a:off x="-2038262" y="194707"/>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6: Alternative to Boring, Redundant Main Idea/Reason Sentences</a:t>
            </a:r>
            <a:endParaRPr b="1" i="0" sz="1200" u="none" cap="none" strike="noStrike">
              <a:solidFill>
                <a:schemeClr val="dk1"/>
              </a:solidFill>
              <a:latin typeface="Arial"/>
              <a:ea typeface="Arial"/>
              <a:cs typeface="Arial"/>
              <a:sym typeface="Arial"/>
            </a:endParaRPr>
          </a:p>
        </p:txBody>
      </p:sp>
      <p:sp>
        <p:nvSpPr>
          <p:cNvPr id="91" name="Google Shape;91;p3"/>
          <p:cNvSpPr txBox="1"/>
          <p:nvPr/>
        </p:nvSpPr>
        <p:spPr>
          <a:xfrm>
            <a:off x="10311288" y="22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11: Recognizing Main Ideas/Reasons in Prompts</a:t>
            </a:r>
            <a:endParaRPr b="1" i="1" sz="1400" u="none" cap="none" strike="noStrike">
              <a:solidFill>
                <a:schemeClr val="dk1"/>
              </a:solidFill>
              <a:latin typeface="Arial"/>
              <a:ea typeface="Arial"/>
              <a:cs typeface="Arial"/>
              <a:sym typeface="Arial"/>
            </a:endParaRPr>
          </a:p>
        </p:txBody>
      </p:sp>
      <p:sp>
        <p:nvSpPr>
          <p:cNvPr id="92" name="Google Shape;92;p3"/>
          <p:cNvSpPr txBox="1"/>
          <p:nvPr/>
        </p:nvSpPr>
        <p:spPr>
          <a:xfrm>
            <a:off x="10239163" y="42329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14: Using Informative Verbs in Response to Text</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93" name="Google Shape;93;p3"/>
          <p:cNvSpPr txBox="1"/>
          <p:nvPr/>
        </p:nvSpPr>
        <p:spPr>
          <a:xfrm>
            <a:off x="-2038262" y="45287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9: Main Idea/Reason Blurbs into Sentences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94" name="Google Shape;94;p3"/>
          <p:cNvSpPr txBox="1"/>
          <p:nvPr/>
        </p:nvSpPr>
        <p:spPr>
          <a:xfrm>
            <a:off x="-1956587" y="60119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10: The Missing Main Idea/Reason</a:t>
            </a:r>
            <a:endParaRPr b="1" i="1" sz="1400" u="none" cap="none" strike="noStrike">
              <a:solidFill>
                <a:schemeClr val="dk1"/>
              </a:solidFill>
              <a:latin typeface="Arial"/>
              <a:ea typeface="Arial"/>
              <a:cs typeface="Arial"/>
              <a:sym typeface="Arial"/>
            </a:endParaRPr>
          </a:p>
        </p:txBody>
      </p:sp>
      <p:sp>
        <p:nvSpPr>
          <p:cNvPr id="95" name="Google Shape;95;p3"/>
          <p:cNvSpPr txBox="1"/>
          <p:nvPr/>
        </p:nvSpPr>
        <p:spPr>
          <a:xfrm>
            <a:off x="-2038275" y="16998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Revising Boring, Redundant Main Idea/Reason Sentences </a:t>
            </a:r>
            <a:endParaRPr b="1" i="0" sz="1400" u="none" cap="none" strike="noStrike">
              <a:solidFill>
                <a:schemeClr val="dk1"/>
              </a:solidFill>
              <a:latin typeface="Arial"/>
              <a:ea typeface="Arial"/>
              <a:cs typeface="Arial"/>
              <a:sym typeface="Arial"/>
            </a:endParaRPr>
          </a:p>
        </p:txBody>
      </p:sp>
      <p:sp>
        <p:nvSpPr>
          <p:cNvPr id="96" name="Google Shape;96;p3"/>
          <p:cNvSpPr txBox="1"/>
          <p:nvPr>
            <p:ph type="title"/>
          </p:nvPr>
        </p:nvSpPr>
        <p:spPr>
          <a:xfrm>
            <a:off x="-6880" y="269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990"/>
              <a:buNone/>
            </a:pPr>
            <a:r>
              <a:rPr lang="en" sz="3050"/>
              <a:t>Informational/Opinion- Broad Yet Distinct Main Ideas</a:t>
            </a:r>
            <a:endParaRPr sz="3050"/>
          </a:p>
        </p:txBody>
      </p:sp>
      <p:sp>
        <p:nvSpPr>
          <p:cNvPr id="97" name="Google Shape;97;p3"/>
          <p:cNvSpPr txBox="1"/>
          <p:nvPr/>
        </p:nvSpPr>
        <p:spPr>
          <a:xfrm>
            <a:off x="10311288" y="27717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Turning Reading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8" name="Google Shape;98;p3"/>
          <p:cNvSpPr txBox="1"/>
          <p:nvPr/>
        </p:nvSpPr>
        <p:spPr>
          <a:xfrm>
            <a:off x="-2038250" y="30455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Sentence Variety and Word Referents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9" name="Google Shape;99;p3"/>
          <p:cNvSpPr txBox="1"/>
          <p:nvPr/>
        </p:nvSpPr>
        <p:spPr>
          <a:xfrm>
            <a:off x="10311288" y="14447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Turning Questions into Responses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graphicFrame>
        <p:nvGraphicFramePr>
          <p:cNvPr id="104" name="Google Shape;104;p4"/>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05" name="Google Shape;105;p4"/>
          <p:cNvSpPr txBox="1"/>
          <p:nvPr/>
        </p:nvSpPr>
        <p:spPr>
          <a:xfrm>
            <a:off x="-4076525" y="14529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2: General vs. Specific</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06" name="Google Shape;106;p4"/>
          <p:cNvSpPr txBox="1"/>
          <p:nvPr/>
        </p:nvSpPr>
        <p:spPr>
          <a:xfrm>
            <a:off x="-4076525" y="2534682"/>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3: Recognizing Overly General Words/Phrases and Specific Examples</a:t>
            </a:r>
            <a:endParaRPr b="1" i="0" sz="1200" u="none" cap="none" strike="noStrike">
              <a:solidFill>
                <a:schemeClr val="dk1"/>
              </a:solidFill>
              <a:latin typeface="Arial"/>
              <a:ea typeface="Arial"/>
              <a:cs typeface="Arial"/>
              <a:sym typeface="Arial"/>
            </a:endParaRPr>
          </a:p>
        </p:txBody>
      </p:sp>
      <p:sp>
        <p:nvSpPr>
          <p:cNvPr id="107" name="Google Shape;107;p4"/>
          <p:cNvSpPr txBox="1"/>
          <p:nvPr/>
        </p:nvSpPr>
        <p:spPr>
          <a:xfrm>
            <a:off x="-4076525" y="1261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Just Okay...or Much Better?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08" name="Google Shape;108;p4"/>
          <p:cNvSpPr txBox="1"/>
          <p:nvPr/>
        </p:nvSpPr>
        <p:spPr>
          <a:xfrm>
            <a:off x="-4076525" y="3692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Break up that Grocery List!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09" name="Google Shape;109;p4"/>
          <p:cNvSpPr txBox="1"/>
          <p:nvPr/>
        </p:nvSpPr>
        <p:spPr>
          <a:xfrm>
            <a:off x="-4076525" y="4907482"/>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5: Grab Bag Game- What Does It Look Like? Why is it Important?</a:t>
            </a:r>
            <a:endParaRPr b="1" i="0" sz="1200" u="none" cap="none" strike="noStrike">
              <a:solidFill>
                <a:schemeClr val="dk1"/>
              </a:solidFill>
              <a:latin typeface="Arial"/>
              <a:ea typeface="Arial"/>
              <a:cs typeface="Arial"/>
              <a:sym typeface="Arial"/>
            </a:endParaRPr>
          </a:p>
        </p:txBody>
      </p:sp>
      <p:sp>
        <p:nvSpPr>
          <p:cNvPr id="110" name="Google Shape;110;p4"/>
          <p:cNvSpPr txBox="1"/>
          <p:nvPr/>
        </p:nvSpPr>
        <p:spPr>
          <a:xfrm>
            <a:off x="-4076525" y="6141582"/>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a:t>
            </a:r>
            <a:r>
              <a:rPr b="1" i="0" lang="en" sz="1200" u="none" cap="none" strike="noStrike">
                <a:solidFill>
                  <a:schemeClr val="dk1"/>
                </a:solidFill>
                <a:latin typeface="Arial"/>
                <a:ea typeface="Arial"/>
                <a:cs typeface="Arial"/>
                <a:sym typeface="Arial"/>
              </a:rPr>
              <a:t>Describing Object - What Does it Look Like? Why is it Important? </a:t>
            </a:r>
            <a:endParaRPr b="1" i="0" sz="1200" u="none" cap="none" strike="noStrike">
              <a:solidFill>
                <a:schemeClr val="dk1"/>
              </a:solidFill>
              <a:latin typeface="Arial"/>
              <a:ea typeface="Arial"/>
              <a:cs typeface="Arial"/>
              <a:sym typeface="Arial"/>
            </a:endParaRPr>
          </a:p>
        </p:txBody>
      </p:sp>
      <p:sp>
        <p:nvSpPr>
          <p:cNvPr id="111" name="Google Shape;111;p4"/>
          <p:cNvSpPr txBox="1"/>
          <p:nvPr/>
        </p:nvSpPr>
        <p:spPr>
          <a:xfrm>
            <a:off x="-2038262" y="38247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Recognizing Details in Informational Writing</a:t>
            </a:r>
            <a:endParaRPr b="1" i="0" sz="1400" u="none" cap="none" strike="noStrike">
              <a:solidFill>
                <a:schemeClr val="dk1"/>
              </a:solidFill>
              <a:latin typeface="Arial"/>
              <a:ea typeface="Arial"/>
              <a:cs typeface="Arial"/>
              <a:sym typeface="Arial"/>
            </a:endParaRPr>
          </a:p>
        </p:txBody>
      </p:sp>
      <p:sp>
        <p:nvSpPr>
          <p:cNvPr id="112" name="Google Shape;112;p4"/>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Writing Sentences Using Detail-Generating Questions</a:t>
            </a:r>
            <a:endParaRPr b="1" i="0" sz="1400" u="none" cap="none" strike="noStrike">
              <a:solidFill>
                <a:schemeClr val="dk1"/>
              </a:solidFill>
              <a:latin typeface="Arial"/>
              <a:ea typeface="Arial"/>
              <a:cs typeface="Arial"/>
              <a:sym typeface="Arial"/>
            </a:endParaRPr>
          </a:p>
        </p:txBody>
      </p:sp>
      <p:sp>
        <p:nvSpPr>
          <p:cNvPr id="113" name="Google Shape;113;p4"/>
          <p:cNvSpPr txBox="1"/>
          <p:nvPr/>
        </p:nvSpPr>
        <p:spPr>
          <a:xfrm>
            <a:off x="-2038262" y="12928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Observe and Think using Detail-Generating Questions</a:t>
            </a:r>
            <a:endParaRPr b="1" i="0" sz="1400" u="none" cap="none" strike="noStrike">
              <a:solidFill>
                <a:schemeClr val="dk1"/>
              </a:solidFill>
              <a:latin typeface="Arial"/>
              <a:ea typeface="Arial"/>
              <a:cs typeface="Arial"/>
              <a:sym typeface="Arial"/>
            </a:endParaRPr>
          </a:p>
        </p:txBody>
      </p:sp>
      <p:sp>
        <p:nvSpPr>
          <p:cNvPr id="114" name="Google Shape;114;p4"/>
          <p:cNvSpPr txBox="1"/>
          <p:nvPr/>
        </p:nvSpPr>
        <p:spPr>
          <a:xfrm>
            <a:off x="-2034462" y="126145"/>
            <a:ext cx="1956600" cy="10503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1" lang="en" sz="1200" u="none" cap="none" strike="noStrike">
                <a:solidFill>
                  <a:schemeClr val="dk1"/>
                </a:solidFill>
                <a:latin typeface="Arial"/>
                <a:ea typeface="Arial"/>
                <a:cs typeface="Arial"/>
                <a:sym typeface="Arial"/>
              </a:rPr>
              <a:t>Lesson 7: What Does it Look Like? Why is it Important? Sentence Matching </a:t>
            </a:r>
            <a:endParaRPr b="1" i="1" sz="1200" u="none" cap="none" strike="noStrike">
              <a:solidFill>
                <a:schemeClr val="dk1"/>
              </a:solidFill>
              <a:latin typeface="Arial"/>
              <a:ea typeface="Arial"/>
              <a:cs typeface="Arial"/>
              <a:sym typeface="Arial"/>
            </a:endParaRPr>
          </a:p>
        </p:txBody>
      </p:sp>
      <p:sp>
        <p:nvSpPr>
          <p:cNvPr id="115" name="Google Shape;115;p4"/>
          <p:cNvSpPr txBox="1"/>
          <p:nvPr/>
        </p:nvSpPr>
        <p:spPr>
          <a:xfrm>
            <a:off x="10136238" y="9865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14: Reading and Summarizing Texts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6" name="Google Shape;116;p4"/>
          <p:cNvSpPr txBox="1"/>
          <p:nvPr/>
        </p:nvSpPr>
        <p:spPr>
          <a:xfrm>
            <a:off x="-2038275" y="63565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Using Detail-Generating Questions in Paragraphs </a:t>
            </a:r>
            <a:endParaRPr b="1" i="0" sz="1400" u="none" cap="none" strike="noStrike">
              <a:solidFill>
                <a:schemeClr val="dk1"/>
              </a:solidFill>
              <a:latin typeface="Arial"/>
              <a:ea typeface="Arial"/>
              <a:cs typeface="Arial"/>
              <a:sym typeface="Arial"/>
            </a:endParaRPr>
          </a:p>
        </p:txBody>
      </p:sp>
      <p:sp>
        <p:nvSpPr>
          <p:cNvPr id="117" name="Google Shape;117;p4"/>
          <p:cNvSpPr txBox="1"/>
          <p:nvPr/>
        </p:nvSpPr>
        <p:spPr>
          <a:xfrm>
            <a:off x="10140063" y="22825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15: Paraphrasing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8" name="Google Shape;118;p4"/>
          <p:cNvSpPr txBox="1"/>
          <p:nvPr/>
        </p:nvSpPr>
        <p:spPr>
          <a:xfrm>
            <a:off x="10152813" y="336750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16: Giving the Author Credit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9" name="Google Shape;119;p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Elaboration</a:t>
            </a:r>
            <a:endParaRPr/>
          </a:p>
        </p:txBody>
      </p:sp>
      <p:sp>
        <p:nvSpPr>
          <p:cNvPr id="120" name="Google Shape;120;p4"/>
          <p:cNvSpPr txBox="1"/>
          <p:nvPr/>
        </p:nvSpPr>
        <p:spPr>
          <a:xfrm>
            <a:off x="-2038262" y="5094457"/>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a:t>
            </a:r>
            <a:r>
              <a:rPr b="1" i="0" lang="en" sz="1200" u="none" cap="none" strike="noStrike">
                <a:solidFill>
                  <a:schemeClr val="dk1"/>
                </a:solidFill>
                <a:latin typeface="Arial"/>
                <a:ea typeface="Arial"/>
                <a:cs typeface="Arial"/>
                <a:sym typeface="Arial"/>
              </a:rPr>
              <a:t>: Your Turn - What Does She/He Look Like? Why is Their Job Important?</a:t>
            </a:r>
            <a:endParaRPr b="1" i="0" sz="1200" u="none" cap="none" strike="noStrike">
              <a:solidFill>
                <a:schemeClr val="dk1"/>
              </a:solidFill>
              <a:latin typeface="Arial"/>
              <a:ea typeface="Arial"/>
              <a:cs typeface="Arial"/>
              <a:sym typeface="Arial"/>
            </a:endParaRPr>
          </a:p>
        </p:txBody>
      </p:sp>
      <p:sp>
        <p:nvSpPr>
          <p:cNvPr id="121" name="Google Shape;121;p4"/>
          <p:cNvSpPr txBox="1"/>
          <p:nvPr/>
        </p:nvSpPr>
        <p:spPr>
          <a:xfrm>
            <a:off x="10136238" y="-207793"/>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a:t>
            </a:r>
            <a:r>
              <a:rPr b="1" i="0" lang="en" sz="1200" u="none" cap="none" strike="noStrike">
                <a:solidFill>
                  <a:schemeClr val="dk1"/>
                </a:solidFill>
                <a:latin typeface="Arial"/>
                <a:ea typeface="Arial"/>
                <a:cs typeface="Arial"/>
                <a:sym typeface="Arial"/>
              </a:rPr>
              <a:t>Using Detail-Generating Questions to Complete an Informational Essay </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graphicFrame>
        <p:nvGraphicFramePr>
          <p:cNvPr id="126" name="Google Shape;126;gef74bb8d58_0_0"/>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27" name="Google Shape;127;gef74bb8d58_0_0"/>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8" name="Google Shape;128;gef74bb8d58_0_0"/>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29" name="Google Shape;129;gef74bb8d58_0_0"/>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30" name="Google Shape;130;gef74bb8d58_0_0"/>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31" name="Google Shape;131;gef74bb8d58_0_0"/>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32" name="Google Shape;132;gef74bb8d58_0_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33" name="Google Shape;133;gef74bb8d58_0_0"/>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34" name="Google Shape;134;gef74bb8d58_0_0"/>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graphicFrame>
        <p:nvGraphicFramePr>
          <p:cNvPr id="139" name="Google Shape;139;p5"/>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40" name="Google Shape;140;p5"/>
          <p:cNvSpPr txBox="1"/>
          <p:nvPr/>
        </p:nvSpPr>
        <p:spPr>
          <a:xfrm>
            <a:off x="-2016200" y="123580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2:Look and Learn</a:t>
            </a:r>
            <a:endParaRPr b="1" i="0" sz="1400" u="none" cap="none" strike="noStrike">
              <a:solidFill>
                <a:schemeClr val="dk1"/>
              </a:solidFill>
              <a:latin typeface="Arial"/>
              <a:ea typeface="Arial"/>
              <a:cs typeface="Arial"/>
              <a:sym typeface="Arial"/>
            </a:endParaRPr>
          </a:p>
        </p:txBody>
      </p:sp>
      <p:sp>
        <p:nvSpPr>
          <p:cNvPr id="141" name="Google Shape;141;p5"/>
          <p:cNvSpPr txBox="1"/>
          <p:nvPr/>
        </p:nvSpPr>
        <p:spPr>
          <a:xfrm>
            <a:off x="-2032800" y="2158820"/>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3:</a:t>
            </a:r>
            <a:r>
              <a:rPr b="1" i="1" lang="en" sz="1200" u="none" cap="none" strike="noStrike">
                <a:solidFill>
                  <a:schemeClr val="dk1"/>
                </a:solidFill>
                <a:latin typeface="Arial"/>
                <a:ea typeface="Arial"/>
                <a:cs typeface="Arial"/>
                <a:sym typeface="Arial"/>
              </a:rPr>
              <a:t> </a:t>
            </a:r>
            <a:r>
              <a:rPr b="1" i="0" lang="en" sz="1200" u="none" cap="none" strike="noStrike">
                <a:solidFill>
                  <a:schemeClr val="dk1"/>
                </a:solidFill>
                <a:latin typeface="Arial"/>
                <a:ea typeface="Arial"/>
                <a:cs typeface="Arial"/>
                <a:sym typeface="Arial"/>
              </a:rPr>
              <a:t>Making it Your Own - Using Photos to Generate Research Questions</a:t>
            </a:r>
            <a:endParaRPr b="1" i="1" sz="1200" u="none" cap="none" strike="noStrike">
              <a:solidFill>
                <a:schemeClr val="dk1"/>
              </a:solidFill>
              <a:latin typeface="Arial"/>
              <a:ea typeface="Arial"/>
              <a:cs typeface="Arial"/>
              <a:sym typeface="Arial"/>
            </a:endParaRPr>
          </a:p>
        </p:txBody>
      </p:sp>
      <p:sp>
        <p:nvSpPr>
          <p:cNvPr id="142" name="Google Shape;142;p5"/>
          <p:cNvSpPr txBox="1"/>
          <p:nvPr/>
        </p:nvSpPr>
        <p:spPr>
          <a:xfrm>
            <a:off x="-2032800" y="-181393"/>
            <a:ext cx="1956600" cy="1116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a:t>
            </a:r>
            <a:r>
              <a:rPr b="1" i="0" lang="en" sz="1200" u="none" cap="none" strike="noStrike">
                <a:solidFill>
                  <a:schemeClr val="dk1"/>
                </a:solidFill>
                <a:latin typeface="Arial"/>
                <a:ea typeface="Arial"/>
                <a:cs typeface="Arial"/>
                <a:sym typeface="Arial"/>
              </a:rPr>
              <a:t>Turning Why is it Important Into a Research Question</a:t>
            </a:r>
            <a:endParaRPr b="1" i="0" sz="15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3" name="Google Shape;143;p5"/>
          <p:cNvSpPr txBox="1"/>
          <p:nvPr/>
        </p:nvSpPr>
        <p:spPr>
          <a:xfrm>
            <a:off x="-2016200" y="34757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Finding Information in Charts, Graphs, and More</a:t>
            </a:r>
            <a:endParaRPr b="1" i="0" sz="1400" u="none" cap="none" strike="noStrike">
              <a:solidFill>
                <a:schemeClr val="dk1"/>
              </a:solidFill>
              <a:latin typeface="Arial"/>
              <a:ea typeface="Arial"/>
              <a:cs typeface="Arial"/>
              <a:sym typeface="Arial"/>
            </a:endParaRPr>
          </a:p>
        </p:txBody>
      </p:sp>
      <p:sp>
        <p:nvSpPr>
          <p:cNvPr id="144" name="Google Shape;144;p5"/>
          <p:cNvSpPr txBox="1"/>
          <p:nvPr/>
        </p:nvSpPr>
        <p:spPr>
          <a:xfrm>
            <a:off x="-2016200" y="472580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Using Timelines</a:t>
            </a:r>
            <a:endParaRPr b="1" i="0" sz="1400" u="none" cap="none" strike="noStrike">
              <a:solidFill>
                <a:schemeClr val="dk1"/>
              </a:solidFill>
              <a:latin typeface="Arial"/>
              <a:ea typeface="Arial"/>
              <a:cs typeface="Arial"/>
              <a:sym typeface="Arial"/>
            </a:endParaRPr>
          </a:p>
        </p:txBody>
      </p:sp>
      <p:sp>
        <p:nvSpPr>
          <p:cNvPr id="145" name="Google Shape;145;p5"/>
          <p:cNvSpPr txBox="1"/>
          <p:nvPr/>
        </p:nvSpPr>
        <p:spPr>
          <a:xfrm>
            <a:off x="-2032800" y="5926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Using Information from Maps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6" name="Google Shape;146;p5"/>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Research</a:t>
            </a:r>
            <a:endParaRPr/>
          </a:p>
        </p:txBody>
      </p:sp>
      <p:sp>
        <p:nvSpPr>
          <p:cNvPr id="147" name="Google Shape;147;p5"/>
          <p:cNvSpPr txBox="1"/>
          <p:nvPr/>
        </p:nvSpPr>
        <p:spPr>
          <a:xfrm>
            <a:off x="10118000" y="3780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7: information in a Bulleted List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8" name="Google Shape;148;p5"/>
          <p:cNvSpPr txBox="1"/>
          <p:nvPr/>
        </p:nvSpPr>
        <p:spPr>
          <a:xfrm>
            <a:off x="10134625" y="178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8: Reading Strategically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9" name="Google Shape;149;p5"/>
          <p:cNvSpPr txBox="1"/>
          <p:nvPr/>
        </p:nvSpPr>
        <p:spPr>
          <a:xfrm>
            <a:off x="10239775" y="29485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9: Recognizing Golden Bricks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50" name="Google Shape;150;p5"/>
          <p:cNvSpPr txBox="1"/>
          <p:nvPr/>
        </p:nvSpPr>
        <p:spPr>
          <a:xfrm>
            <a:off x="10239775" y="57669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Taking Simple Bulleted Notes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51" name="Google Shape;151;p5"/>
          <p:cNvSpPr txBox="1"/>
          <p:nvPr/>
        </p:nvSpPr>
        <p:spPr>
          <a:xfrm>
            <a:off x="10239775" y="43577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More on Quotes and Statistics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graphicFrame>
        <p:nvGraphicFramePr>
          <p:cNvPr id="156" name="Google Shape;156;p6"/>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57" name="Google Shape;157;p6"/>
          <p:cNvSpPr txBox="1"/>
          <p:nvPr/>
        </p:nvSpPr>
        <p:spPr>
          <a:xfrm>
            <a:off x="-2032800" y="18223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Which Introduction Would You Rather Read?</a:t>
            </a:r>
            <a:endParaRPr b="1" i="0" sz="1400" u="none" cap="none" strike="noStrike">
              <a:solidFill>
                <a:schemeClr val="dk1"/>
              </a:solidFill>
              <a:latin typeface="Arial"/>
              <a:ea typeface="Arial"/>
              <a:cs typeface="Arial"/>
              <a:sym typeface="Arial"/>
            </a:endParaRPr>
          </a:p>
        </p:txBody>
      </p:sp>
      <p:sp>
        <p:nvSpPr>
          <p:cNvPr id="158" name="Google Shape;158;p6"/>
          <p:cNvSpPr txBox="1"/>
          <p:nvPr/>
        </p:nvSpPr>
        <p:spPr>
          <a:xfrm>
            <a:off x="-2016200" y="2854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3: Using Questions to Write Introductions</a:t>
            </a:r>
            <a:endParaRPr b="1" i="0" sz="1400" u="none" cap="none" strike="noStrike">
              <a:solidFill>
                <a:schemeClr val="dk1"/>
              </a:solidFill>
              <a:latin typeface="Arial"/>
              <a:ea typeface="Arial"/>
              <a:cs typeface="Arial"/>
              <a:sym typeface="Arial"/>
            </a:endParaRPr>
          </a:p>
        </p:txBody>
      </p:sp>
      <p:sp>
        <p:nvSpPr>
          <p:cNvPr id="159" name="Google Shape;159;p6"/>
          <p:cNvSpPr txBox="1"/>
          <p:nvPr/>
        </p:nvSpPr>
        <p:spPr>
          <a:xfrm>
            <a:off x="-2016200" y="1261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1: Informational Pillar - Introduction Paragraph</a:t>
            </a:r>
            <a:endParaRPr b="1" i="0" sz="1400" u="none" cap="none" strike="noStrike">
              <a:solidFill>
                <a:schemeClr val="dk1"/>
              </a:solidFill>
              <a:latin typeface="Arial"/>
              <a:ea typeface="Arial"/>
              <a:cs typeface="Arial"/>
              <a:sym typeface="Arial"/>
            </a:endParaRPr>
          </a:p>
        </p:txBody>
      </p:sp>
      <p:sp>
        <p:nvSpPr>
          <p:cNvPr id="160" name="Google Shape;160;p6"/>
          <p:cNvSpPr txBox="1"/>
          <p:nvPr/>
        </p:nvSpPr>
        <p:spPr>
          <a:xfrm>
            <a:off x="-2032800" y="38862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4: Revising Weak Introduction Paragraphs</a:t>
            </a:r>
            <a:endParaRPr b="1" i="0" sz="1400" u="none" cap="none" strike="noStrike">
              <a:solidFill>
                <a:schemeClr val="dk1"/>
              </a:solidFill>
              <a:latin typeface="Arial"/>
              <a:ea typeface="Arial"/>
              <a:cs typeface="Arial"/>
              <a:sym typeface="Arial"/>
            </a:endParaRPr>
          </a:p>
        </p:txBody>
      </p:sp>
      <p:sp>
        <p:nvSpPr>
          <p:cNvPr id="161" name="Google Shape;161;p6"/>
          <p:cNvSpPr txBox="1"/>
          <p:nvPr/>
        </p:nvSpPr>
        <p:spPr>
          <a:xfrm>
            <a:off x="-2032800" y="4918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5: Adding an Introduction Paragraph</a:t>
            </a:r>
            <a:endParaRPr b="1" i="0" sz="1400" u="none" cap="none" strike="noStrike">
              <a:solidFill>
                <a:schemeClr val="dk1"/>
              </a:solidFill>
              <a:latin typeface="Arial"/>
              <a:ea typeface="Arial"/>
              <a:cs typeface="Arial"/>
              <a:sym typeface="Arial"/>
            </a:endParaRPr>
          </a:p>
        </p:txBody>
      </p:sp>
      <p:sp>
        <p:nvSpPr>
          <p:cNvPr id="162" name="Google Shape;162;p6"/>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graphicFrame>
        <p:nvGraphicFramePr>
          <p:cNvPr id="167" name="Google Shape;167;p7"/>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68" name="Google Shape;168;p7"/>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Conclusions</a:t>
            </a:r>
            <a:endParaRPr/>
          </a:p>
        </p:txBody>
      </p:sp>
      <p:sp>
        <p:nvSpPr>
          <p:cNvPr id="169" name="Google Shape;169;p7"/>
          <p:cNvSpPr txBox="1"/>
          <p:nvPr/>
        </p:nvSpPr>
        <p:spPr>
          <a:xfrm>
            <a:off x="-2263825" y="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Informational Pillar - Conclusion Paragraph</a:t>
            </a:r>
            <a:endParaRPr b="1" i="0" sz="1400" u="none" cap="none" strike="noStrike">
              <a:solidFill>
                <a:schemeClr val="dk1"/>
              </a:solidFill>
              <a:latin typeface="Arial"/>
              <a:ea typeface="Arial"/>
              <a:cs typeface="Arial"/>
              <a:sym typeface="Arial"/>
            </a:endParaRPr>
          </a:p>
        </p:txBody>
      </p:sp>
      <p:sp>
        <p:nvSpPr>
          <p:cNvPr id="170" name="Google Shape;170;p7"/>
          <p:cNvSpPr txBox="1"/>
          <p:nvPr/>
        </p:nvSpPr>
        <p:spPr>
          <a:xfrm>
            <a:off x="-2263825" y="14755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Find the Matching Conclusion 1, 2</a:t>
            </a:r>
            <a:endParaRPr b="1" i="0" sz="1400" u="none" cap="none" strike="noStrike">
              <a:solidFill>
                <a:schemeClr val="dk1"/>
              </a:solidFill>
              <a:latin typeface="Arial"/>
              <a:ea typeface="Arial"/>
              <a:cs typeface="Arial"/>
              <a:sym typeface="Arial"/>
            </a:endParaRPr>
          </a:p>
        </p:txBody>
      </p:sp>
      <p:sp>
        <p:nvSpPr>
          <p:cNvPr id="171" name="Google Shape;171;p7"/>
          <p:cNvSpPr txBox="1"/>
          <p:nvPr/>
        </p:nvSpPr>
        <p:spPr>
          <a:xfrm>
            <a:off x="-2253600" y="27032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Which Conclusion Would You Rather Read?</a:t>
            </a:r>
            <a:endParaRPr b="1" i="0" sz="1400" u="none" cap="none" strike="noStrike">
              <a:solidFill>
                <a:schemeClr val="dk1"/>
              </a:solidFill>
              <a:latin typeface="Arial"/>
              <a:ea typeface="Arial"/>
              <a:cs typeface="Arial"/>
              <a:sym typeface="Arial"/>
            </a:endParaRPr>
          </a:p>
        </p:txBody>
      </p:sp>
      <p:sp>
        <p:nvSpPr>
          <p:cNvPr id="172" name="Google Shape;172;p7"/>
          <p:cNvSpPr txBox="1"/>
          <p:nvPr/>
        </p:nvSpPr>
        <p:spPr>
          <a:xfrm>
            <a:off x="-2158475" y="5497432"/>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a:t>
            </a:r>
            <a:r>
              <a:rPr b="1" i="0" lang="en" sz="1200" u="none" cap="none" strike="noStrike">
                <a:solidFill>
                  <a:schemeClr val="dk1"/>
                </a:solidFill>
                <a:latin typeface="Arial"/>
                <a:ea typeface="Arial"/>
                <a:cs typeface="Arial"/>
                <a:sym typeface="Arial"/>
              </a:rPr>
              <a:t>From Summarizing Framework to Conclusion Paragraph</a:t>
            </a:r>
            <a:endParaRPr b="1" i="0" sz="1200" u="none" cap="none" strike="noStrike">
              <a:solidFill>
                <a:schemeClr val="dk1"/>
              </a:solidFill>
              <a:latin typeface="Arial"/>
              <a:ea typeface="Arial"/>
              <a:cs typeface="Arial"/>
              <a:sym typeface="Arial"/>
            </a:endParaRPr>
          </a:p>
        </p:txBody>
      </p:sp>
      <p:sp>
        <p:nvSpPr>
          <p:cNvPr id="173" name="Google Shape;173;p7"/>
          <p:cNvSpPr txBox="1"/>
          <p:nvPr/>
        </p:nvSpPr>
        <p:spPr>
          <a:xfrm>
            <a:off x="-2253600" y="3930895"/>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Summing it All Up with Definitive Words and Phrase</a:t>
            </a:r>
            <a:endParaRPr b="1" i="0" sz="1400" u="none" cap="none" strike="noStrike">
              <a:solidFill>
                <a:schemeClr val="dk1"/>
              </a:solidFill>
              <a:latin typeface="Arial"/>
              <a:ea typeface="Arial"/>
              <a:cs typeface="Arial"/>
              <a:sym typeface="Arial"/>
            </a:endParaRPr>
          </a:p>
        </p:txBody>
      </p:sp>
      <p:sp>
        <p:nvSpPr>
          <p:cNvPr id="174" name="Google Shape;174;p7"/>
          <p:cNvSpPr txBox="1"/>
          <p:nvPr/>
        </p:nvSpPr>
        <p:spPr>
          <a:xfrm>
            <a:off x="10206875" y="21792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Using Definitive Words and Phrases to Create Conclusions</a:t>
            </a:r>
            <a:endParaRPr b="1" i="0" sz="1400" u="none" cap="none" strike="noStrike">
              <a:solidFill>
                <a:schemeClr val="dk1"/>
              </a:solidFill>
              <a:latin typeface="Arial"/>
              <a:ea typeface="Arial"/>
              <a:cs typeface="Arial"/>
              <a:sym typeface="Arial"/>
            </a:endParaRPr>
          </a:p>
        </p:txBody>
      </p:sp>
      <p:sp>
        <p:nvSpPr>
          <p:cNvPr id="175" name="Google Shape;175;p7"/>
          <p:cNvSpPr txBox="1"/>
          <p:nvPr/>
        </p:nvSpPr>
        <p:spPr>
          <a:xfrm>
            <a:off x="10206875" y="405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Adding a Conclusion Paragraph</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graphicFrame>
        <p:nvGraphicFramePr>
          <p:cNvPr id="180" name="Google Shape;180;p8"/>
          <p:cNvGraphicFramePr/>
          <p:nvPr/>
        </p:nvGraphicFramePr>
        <p:xfrm>
          <a:off x="13" y="2282547"/>
          <a:ext cx="3000000" cy="3000000"/>
        </p:xfrm>
        <a:graphic>
          <a:graphicData uri="http://schemas.openxmlformats.org/drawingml/2006/table">
            <a:tbl>
              <a:tblPr>
                <a:noFill/>
                <a:tableStyleId>{7FEDA8B0-5CA8-4A56-B513-E1C3C0F8CA81}</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81" name="Google Shape;181;p8"/>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2" name="Google Shape;182;p8"/>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83" name="Google Shape;183;p8"/>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84" name="Google Shape;184;p8"/>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85" name="Google Shape;185;p8"/>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6" name="Google Shape;186;p8"/>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87" name="Google Shape;187;p8"/>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88" name="Google Shape;188;p8"/>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