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3" roundtripDataSignature="AMtx7mhW4YL/eeEnGnK2UOQz7VrFv/+2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2ADEF3F-CD27-4C5C-9880-016029AC10F4}">
  <a:tblStyle styleId="{02ADEF3F-CD27-4C5C-9880-016029AC10F4}"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a:solidFill>
                  <a:schemeClr val="dk1"/>
                </a:solidFill>
              </a:rPr>
              <a:t>Before and After Revision Activities</a:t>
            </a:r>
            <a:r>
              <a:rPr lang="en">
                <a:solidFill>
                  <a:schemeClr val="dk1"/>
                </a:solidFill>
              </a:rPr>
              <a:t> - These are designed for independent practice and application of skills that have been taught.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ebec15daf6_0_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2" name="Google Shape;222;gebec15daf6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7" name="Google Shape;23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1 - see Weekly Pacing Guide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Google Shape;251;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3" name="Google Shape;263;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5" name="Google Shape;275;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ebec15daf6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ebec15daf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6th Grade Pacing Tool</a:t>
            </a:r>
            <a:endParaRPr/>
          </a:p>
        </p:txBody>
      </p:sp>
      <p:sp>
        <p:nvSpPr>
          <p:cNvPr id="55" name="Google Shape;55;p1"/>
          <p:cNvSpPr txBox="1"/>
          <p:nvPr/>
        </p:nvSpPr>
        <p:spPr>
          <a:xfrm>
            <a:off x="452250" y="3073900"/>
            <a:ext cx="9153900" cy="3570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informational/opinion and narrative.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aphicFrame>
        <p:nvGraphicFramePr>
          <p:cNvPr id="194" name="Google Shape;194;p9"/>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5" name="Google Shape;195;p9"/>
          <p:cNvSpPr txBox="1"/>
          <p:nvPr/>
        </p:nvSpPr>
        <p:spPr>
          <a:xfrm>
            <a:off x="-411770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Irrelevant Details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6" name="Google Shape;196;p9"/>
          <p:cNvSpPr txBox="1"/>
          <p:nvPr/>
        </p:nvSpPr>
        <p:spPr>
          <a:xfrm>
            <a:off x="-4117700" y="226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General or Specific?</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7" name="Google Shape;197;p9"/>
          <p:cNvSpPr txBox="1"/>
          <p:nvPr/>
        </p:nvSpPr>
        <p:spPr>
          <a:xfrm>
            <a:off x="-4117700" y="185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Character, Setting, Object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4117700" y="3311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Story Critical Elements in Literature </a:t>
            </a:r>
            <a:endParaRPr b="1" i="0" sz="1400" u="none" cap="none" strike="noStrike">
              <a:solidFill>
                <a:schemeClr val="dk1"/>
              </a:solidFill>
              <a:latin typeface="Arial"/>
              <a:ea typeface="Arial"/>
              <a:cs typeface="Arial"/>
              <a:sym typeface="Arial"/>
            </a:endParaRPr>
          </a:p>
        </p:txBody>
      </p:sp>
      <p:sp>
        <p:nvSpPr>
          <p:cNvPr id="199" name="Google Shape;199;p9"/>
          <p:cNvSpPr txBox="1"/>
          <p:nvPr/>
        </p:nvSpPr>
        <p:spPr>
          <a:xfrm>
            <a:off x="-4117700" y="44167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Creating Elaborative Segments </a:t>
            </a:r>
            <a:endParaRPr b="1" i="0" sz="1400" u="none" cap="none" strike="noStrike">
              <a:solidFill>
                <a:schemeClr val="dk1"/>
              </a:solidFill>
              <a:latin typeface="Arial"/>
              <a:ea typeface="Arial"/>
              <a:cs typeface="Arial"/>
              <a:sym typeface="Arial"/>
            </a:endParaRPr>
          </a:p>
        </p:txBody>
      </p:sp>
      <p:sp>
        <p:nvSpPr>
          <p:cNvPr id="200" name="Google Shape;200;p9"/>
          <p:cNvSpPr txBox="1"/>
          <p:nvPr/>
        </p:nvSpPr>
        <p:spPr>
          <a:xfrm>
            <a:off x="-4117700" y="55222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Elaborative Detail- Reading with Author’s Eyes</a:t>
            </a:r>
            <a:endParaRPr b="1" i="0" sz="1400" u="none" cap="none" strike="noStrike">
              <a:solidFill>
                <a:schemeClr val="dk1"/>
              </a:solidFill>
              <a:latin typeface="Arial"/>
              <a:ea typeface="Arial"/>
              <a:cs typeface="Arial"/>
              <a:sym typeface="Arial"/>
            </a:endParaRPr>
          </a:p>
        </p:txBody>
      </p:sp>
      <p:sp>
        <p:nvSpPr>
          <p:cNvPr id="201" name="Google Shape;201;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2" name="Google Shape;202;p9"/>
          <p:cNvSpPr txBox="1"/>
          <p:nvPr/>
        </p:nvSpPr>
        <p:spPr>
          <a:xfrm>
            <a:off x="-2050850" y="1854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Flip the Sentence Subject</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3" name="Google Shape;203;p9"/>
          <p:cNvSpPr txBox="1"/>
          <p:nvPr/>
        </p:nvSpPr>
        <p:spPr>
          <a:xfrm>
            <a:off x="-205085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Feelings and Showing or Telling</a:t>
            </a:r>
            <a:endParaRPr b="1" i="0" sz="1400" u="none" cap="none" strike="noStrike">
              <a:solidFill>
                <a:schemeClr val="dk1"/>
              </a:solidFill>
              <a:latin typeface="Arial"/>
              <a:ea typeface="Arial"/>
              <a:cs typeface="Arial"/>
              <a:sym typeface="Arial"/>
            </a:endParaRPr>
          </a:p>
        </p:txBody>
      </p:sp>
      <p:sp>
        <p:nvSpPr>
          <p:cNvPr id="204" name="Google Shape;204;p9"/>
          <p:cNvSpPr txBox="1"/>
          <p:nvPr/>
        </p:nvSpPr>
        <p:spPr>
          <a:xfrm>
            <a:off x="-2058837" y="22693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5" name="Google Shape;205;p9"/>
          <p:cNvSpPr txBox="1"/>
          <p:nvPr/>
        </p:nvSpPr>
        <p:spPr>
          <a:xfrm>
            <a:off x="-2058837" y="331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Literary Analysis Task - Elaborative Detail</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6" name="Google Shape;206;p9"/>
          <p:cNvSpPr txBox="1"/>
          <p:nvPr/>
        </p:nvSpPr>
        <p:spPr>
          <a:xfrm>
            <a:off x="-2058850" y="58650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11: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7" name="Google Shape;207;p9"/>
          <p:cNvSpPr txBox="1"/>
          <p:nvPr/>
        </p:nvSpPr>
        <p:spPr>
          <a:xfrm>
            <a:off x="-2058862" y="44986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Literary Analysis Task - Feelings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graphicFrame>
        <p:nvGraphicFramePr>
          <p:cNvPr id="212" name="Google Shape;212;p10"/>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3" name="Google Shape;213;p10"/>
          <p:cNvSpPr txBox="1"/>
          <p:nvPr/>
        </p:nvSpPr>
        <p:spPr>
          <a:xfrm>
            <a:off x="-2058825" y="24292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4" name="Google Shape;214;p10"/>
          <p:cNvSpPr txBox="1"/>
          <p:nvPr/>
        </p:nvSpPr>
        <p:spPr>
          <a:xfrm>
            <a:off x="-2058825" y="35010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15" name="Google Shape;215;p10"/>
          <p:cNvSpPr txBox="1"/>
          <p:nvPr/>
        </p:nvSpPr>
        <p:spPr>
          <a:xfrm>
            <a:off x="-2058825" y="13574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Starting Off on the Right Foot</a:t>
            </a:r>
            <a:endParaRPr b="1" i="0" sz="1400" u="none" cap="none" strike="noStrike">
              <a:solidFill>
                <a:schemeClr val="dk1"/>
              </a:solidFill>
              <a:latin typeface="Arial"/>
              <a:ea typeface="Arial"/>
              <a:cs typeface="Arial"/>
              <a:sym typeface="Arial"/>
            </a:endParaRPr>
          </a:p>
        </p:txBody>
      </p:sp>
      <p:sp>
        <p:nvSpPr>
          <p:cNvPr id="216" name="Google Shape;216;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217" name="Google Shape;217;p10"/>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8" name="Google Shape;218;p10"/>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9" name="Google Shape;219;p10"/>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graphicFrame>
        <p:nvGraphicFramePr>
          <p:cNvPr id="224" name="Google Shape;224;gebec15daf6_0_12"/>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25" name="Google Shape;225;gebec15daf6_0_12"/>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26" name="Google Shape;226;gebec15daf6_0_12"/>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27" name="Google Shape;227;gebec15daf6_0_12"/>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28" name="Google Shape;228;gebec15daf6_0_12"/>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29" name="Google Shape;229;gebec15daf6_0_12"/>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30" name="Google Shape;230;gebec15daf6_0_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31" name="Google Shape;231;gebec15daf6_0_12"/>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32" name="Google Shape;232;gebec15daf6_0_12"/>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33" name="Google Shape;233;gebec15daf6_0_12"/>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34" name="Google Shape;234;gebec15daf6_0_12"/>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graphicFrame>
        <p:nvGraphicFramePr>
          <p:cNvPr id="239" name="Google Shape;239;p11"/>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40" name="Google Shape;240;p11"/>
          <p:cNvSpPr txBox="1"/>
          <p:nvPr/>
        </p:nvSpPr>
        <p:spPr>
          <a:xfrm>
            <a:off x="-4098500"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1" name="Google Shape;241;p11"/>
          <p:cNvSpPr txBox="1"/>
          <p:nvPr/>
        </p:nvSpPr>
        <p:spPr>
          <a:xfrm>
            <a:off x="-4098500"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2" name="Google Shape;242;p11"/>
          <p:cNvSpPr txBox="1"/>
          <p:nvPr/>
        </p:nvSpPr>
        <p:spPr>
          <a:xfrm>
            <a:off x="-4098500" y="430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3" name="Google Shape;243;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44" name="Google Shape;244;p11"/>
          <p:cNvSpPr txBox="1"/>
          <p:nvPr/>
        </p:nvSpPr>
        <p:spPr>
          <a:xfrm>
            <a:off x="-2049262" y="12351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5" name="Google Shape;245;p11"/>
          <p:cNvSpPr txBox="1"/>
          <p:nvPr/>
        </p:nvSpPr>
        <p:spPr>
          <a:xfrm>
            <a:off x="-4117662" y="4759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6" name="Google Shape;246;p11"/>
          <p:cNvSpPr txBox="1"/>
          <p:nvPr/>
        </p:nvSpPr>
        <p:spPr>
          <a:xfrm>
            <a:off x="-2058825" y="42024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47" name="Google Shape;247;p11"/>
          <p:cNvSpPr txBox="1"/>
          <p:nvPr/>
        </p:nvSpPr>
        <p:spPr>
          <a:xfrm>
            <a:off x="-4117650" y="367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The Magic of Three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8" name="Google Shape;248;p11"/>
          <p:cNvSpPr txBox="1"/>
          <p:nvPr/>
        </p:nvSpPr>
        <p:spPr>
          <a:xfrm>
            <a:off x="-2049250" y="25948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Literary Analysis Task -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graphicFrame>
        <p:nvGraphicFramePr>
          <p:cNvPr id="253" name="Google Shape;253;p12"/>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4" name="Google Shape;254;p12"/>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Scripted Lesson</a:t>
            </a:r>
            <a:endParaRPr b="1" i="0" sz="1400" u="none" cap="none" strike="noStrike">
              <a:solidFill>
                <a:schemeClr val="dk1"/>
              </a:solidFill>
              <a:latin typeface="Arial"/>
              <a:ea typeface="Arial"/>
              <a:cs typeface="Arial"/>
              <a:sym typeface="Arial"/>
            </a:endParaRPr>
          </a:p>
        </p:txBody>
      </p:sp>
      <p:sp>
        <p:nvSpPr>
          <p:cNvPr id="255" name="Google Shape;255;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Main Event- Guided Practice</a:t>
            </a:r>
            <a:endParaRPr b="1" i="0" sz="1400" u="none" cap="none" strike="noStrike">
              <a:solidFill>
                <a:schemeClr val="dk1"/>
              </a:solidFill>
              <a:latin typeface="Arial"/>
              <a:ea typeface="Arial"/>
              <a:cs typeface="Arial"/>
              <a:sym typeface="Arial"/>
            </a:endParaRPr>
          </a:p>
        </p:txBody>
      </p:sp>
      <p:sp>
        <p:nvSpPr>
          <p:cNvPr id="256" name="Google Shape;256;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57" name="Google Shape;257;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58" name="Google Shape;258;p12"/>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9" name="Google Shape;259;p12"/>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0" name="Google Shape;260;p12"/>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graphicFrame>
        <p:nvGraphicFramePr>
          <p:cNvPr id="265" name="Google Shape;265;p13"/>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66" name="Google Shape;266;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67" name="Google Shape;267;p13"/>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Writing Extended Endings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68" name="Google Shape;268;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9" name="Google Shape;269;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70" name="Google Shape;270;p13"/>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1" name="Google Shape;271;p13"/>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2" name="Google Shape;272;p13"/>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graphicFrame>
        <p:nvGraphicFramePr>
          <p:cNvPr id="277" name="Google Shape;277;p14"/>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78" name="Google Shape;278;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79" name="Google Shape;279;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80" name="Google Shape;280;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81" name="Google Shape;281;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82" name="Google Shape;282;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83" name="Google Shape;283;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84" name="Google Shape;284;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85" name="Google Shape;285;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86" name="Google Shape;286;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87" name="Google Shape;287;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238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35388" y="1300572"/>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a:t>
            </a:r>
            <a:r>
              <a:rPr b="1" i="0" lang="en" sz="1200" u="none" cap="none" strike="noStrike">
                <a:solidFill>
                  <a:schemeClr val="dk1"/>
                </a:solidFill>
                <a:latin typeface="Arial"/>
                <a:ea typeface="Arial"/>
                <a:cs typeface="Arial"/>
                <a:sym typeface="Arial"/>
              </a:rPr>
              <a:t>: </a:t>
            </a:r>
            <a:r>
              <a:rPr b="0" i="0" lang="en" sz="1200" u="none" cap="none" strike="noStrike">
                <a:solidFill>
                  <a:schemeClr val="dk1"/>
                </a:solidFill>
                <a:latin typeface="Arial"/>
                <a:ea typeface="Arial"/>
                <a:cs typeface="Arial"/>
                <a:sym typeface="Arial"/>
              </a:rPr>
              <a:t> </a:t>
            </a:r>
            <a:r>
              <a:rPr b="1" i="0" lang="en" sz="1200" u="none" cap="none" strike="noStrike">
                <a:solidFill>
                  <a:schemeClr val="dk1"/>
                </a:solidFill>
                <a:latin typeface="Arial"/>
                <a:ea typeface="Arial"/>
                <a:cs typeface="Arial"/>
                <a:sym typeface="Arial"/>
              </a:rPr>
              <a:t>Informational and Narrative Book Covers and Summaries</a:t>
            </a:r>
            <a:endParaRPr b="1" i="0" sz="1200" u="none" cap="none" strike="noStrike">
              <a:solidFill>
                <a:srgbClr val="000000"/>
              </a:solidFill>
              <a:latin typeface="Arial"/>
              <a:ea typeface="Arial"/>
              <a:cs typeface="Arial"/>
              <a:sym typeface="Arial"/>
            </a:endParaRPr>
          </a:p>
        </p:txBody>
      </p:sp>
      <p:sp>
        <p:nvSpPr>
          <p:cNvPr id="63" name="Google Shape;63;p2"/>
          <p:cNvSpPr txBox="1"/>
          <p:nvPr/>
        </p:nvSpPr>
        <p:spPr>
          <a:xfrm>
            <a:off x="-4076525" y="2534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Informational and Narrative Book Covers</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25" y="3768782"/>
            <a:ext cx="1956600" cy="1541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a:t>
            </a:r>
            <a:r>
              <a:rPr b="1" i="0" lang="en" sz="1200" u="none" cap="none" strike="noStrike">
                <a:solidFill>
                  <a:schemeClr val="dk1"/>
                </a:solidFill>
                <a:latin typeface="Arial"/>
                <a:ea typeface="Arial"/>
                <a:cs typeface="Arial"/>
                <a:sym typeface="Arial"/>
              </a:rPr>
              <a:t>Distinguishing Between Informational, Opinion  and Argumentative Writing</a:t>
            </a:r>
            <a:endParaRPr b="1" i="1" sz="12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00" y="53568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00" y="65850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62" y="5310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75" y="39008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Introduction to Literary Analysis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38275" y="2243682"/>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a:t>
            </a:r>
            <a:r>
              <a:rPr b="0" i="0" lang="en" sz="1100" u="none" cap="none" strike="noStrike">
                <a:solidFill>
                  <a:schemeClr val="dk1"/>
                </a:solidFill>
                <a:latin typeface="Arial"/>
                <a:ea typeface="Arial"/>
                <a:cs typeface="Arial"/>
                <a:sym typeface="Arial"/>
              </a:rPr>
              <a:t> </a:t>
            </a:r>
            <a:r>
              <a:rPr b="1" i="0" lang="en" sz="1400" u="none" cap="none" strike="noStrike">
                <a:solidFill>
                  <a:schemeClr val="dk1"/>
                </a:solidFill>
                <a:latin typeface="Arial"/>
                <a:ea typeface="Arial"/>
                <a:cs typeface="Arial"/>
                <a:sym typeface="Arial"/>
              </a:rPr>
              <a:t>Distinguishing Between Three Genres of Writing</a:t>
            </a:r>
            <a:endParaRPr b="1" i="0"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20575" y="1216645"/>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Cut and Paste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72" name="Google Shape;72;p2"/>
          <p:cNvSpPr txBox="1"/>
          <p:nvPr/>
        </p:nvSpPr>
        <p:spPr>
          <a:xfrm>
            <a:off x="-2038262" y="633720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Introduction to Inferential and Evaluative Thinking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2038262"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Close Reading Challenge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4" name="Google Shape;74;p2"/>
          <p:cNvSpPr txBox="1"/>
          <p:nvPr/>
        </p:nvSpPr>
        <p:spPr>
          <a:xfrm>
            <a:off x="10477863" y="238645"/>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Narrative</a:t>
            </a:r>
            <a:endParaRPr b="1" i="1" sz="1400" u="none" cap="none" strike="noStrike">
              <a:solidFill>
                <a:srgbClr val="000000"/>
              </a:solidFill>
              <a:latin typeface="Arial"/>
              <a:ea typeface="Arial"/>
              <a:cs typeface="Arial"/>
              <a:sym typeface="Arial"/>
            </a:endParaRPr>
          </a:p>
        </p:txBody>
      </p:sp>
      <p:sp>
        <p:nvSpPr>
          <p:cNvPr id="75" name="Google Shape;75;p2"/>
          <p:cNvSpPr txBox="1"/>
          <p:nvPr/>
        </p:nvSpPr>
        <p:spPr>
          <a:xfrm>
            <a:off x="10597263" y="159507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Informational</a:t>
            </a:r>
            <a:endParaRPr b="1" i="1" sz="1400" u="none" cap="none" strike="noStrike">
              <a:solidFill>
                <a:srgbClr val="000000"/>
              </a:solidFill>
              <a:latin typeface="Arial"/>
              <a:ea typeface="Arial"/>
              <a:cs typeface="Arial"/>
              <a:sym typeface="Arial"/>
            </a:endParaRPr>
          </a:p>
        </p:txBody>
      </p:sp>
      <p:sp>
        <p:nvSpPr>
          <p:cNvPr id="76" name="Google Shape;76;p2"/>
          <p:cNvSpPr txBox="1"/>
          <p:nvPr/>
        </p:nvSpPr>
        <p:spPr>
          <a:xfrm>
            <a:off x="10597263" y="258442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Literary Analysis</a:t>
            </a:r>
            <a:endParaRPr b="1" i="1"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graphicFrame>
        <p:nvGraphicFramePr>
          <p:cNvPr id="81" name="Google Shape;81;p3"/>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2" name="Google Shape;82;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3" name="Google Shape;83;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4" name="Google Shape;84;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5" name="Google Shape;85;p3"/>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Pick List Choose Ask Find</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483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Main Ideas/Reasons- Don’t Overlap Them! </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4076525" y="6141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Main Ideas/Reasons- Broad or Too Narrow</a:t>
            </a:r>
            <a:endParaRPr b="1" i="0" sz="1400" u="none" cap="none" strike="noStrike">
              <a:solidFill>
                <a:schemeClr val="dk1"/>
              </a:solidFill>
              <a:latin typeface="Arial"/>
              <a:ea typeface="Arial"/>
              <a:cs typeface="Arial"/>
              <a:sym typeface="Arial"/>
            </a:endParaRPr>
          </a:p>
        </p:txBody>
      </p:sp>
      <p:sp>
        <p:nvSpPr>
          <p:cNvPr id="88" name="Google Shape;88;p3"/>
          <p:cNvSpPr txBox="1"/>
          <p:nvPr/>
        </p:nvSpPr>
        <p:spPr>
          <a:xfrm>
            <a:off x="-2038262" y="381705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10: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89" name="Google Shape;89;p3"/>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a:t>
            </a:r>
            <a:r>
              <a:rPr b="1" i="0" lang="en" sz="1400" u="none" cap="none" strike="noStrike">
                <a:solidFill>
                  <a:schemeClr val="dk1"/>
                </a:solidFill>
                <a:latin typeface="Arial"/>
                <a:ea typeface="Arial"/>
                <a:cs typeface="Arial"/>
                <a:sym typeface="Arial"/>
              </a:rPr>
              <a:t>Lesson 9: Generating Broad Yet Distinct Main Ideas/Reasons </a:t>
            </a:r>
            <a:endParaRPr b="1" i="0" sz="1400" u="none" cap="none" strike="noStrike">
              <a:solidFill>
                <a:schemeClr val="dk1"/>
              </a:solidFill>
              <a:latin typeface="Arial"/>
              <a:ea typeface="Arial"/>
              <a:cs typeface="Arial"/>
              <a:sym typeface="Arial"/>
            </a:endParaRPr>
          </a:p>
        </p:txBody>
      </p:sp>
      <p:sp>
        <p:nvSpPr>
          <p:cNvPr id="90" name="Google Shape;90;p3"/>
          <p:cNvSpPr txBox="1"/>
          <p:nvPr/>
        </p:nvSpPr>
        <p:spPr>
          <a:xfrm>
            <a:off x="-2038262" y="12928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Naming Givens and Variables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1" name="Google Shape;91;p3"/>
          <p:cNvSpPr txBox="1"/>
          <p:nvPr/>
        </p:nvSpPr>
        <p:spPr>
          <a:xfrm>
            <a:off x="-2034462" y="126145"/>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7: Recognizing Main Ideas/Reasons in Prompts and Assignments </a:t>
            </a:r>
            <a:endParaRPr b="1" i="0" sz="1200" u="none" cap="none" strike="noStrike">
              <a:solidFill>
                <a:schemeClr val="dk1"/>
              </a:solidFill>
              <a:latin typeface="Arial"/>
              <a:ea typeface="Arial"/>
              <a:cs typeface="Arial"/>
              <a:sym typeface="Arial"/>
            </a:endParaRPr>
          </a:p>
        </p:txBody>
      </p:sp>
      <p:sp>
        <p:nvSpPr>
          <p:cNvPr id="92" name="Google Shape;92;p3"/>
          <p:cNvSpPr txBox="1"/>
          <p:nvPr/>
        </p:nvSpPr>
        <p:spPr>
          <a:xfrm>
            <a:off x="10239913" y="576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Main Idea/Reason Blurbs into Sentences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3" name="Google Shape;93;p3"/>
          <p:cNvSpPr txBox="1"/>
          <p:nvPr/>
        </p:nvSpPr>
        <p:spPr>
          <a:xfrm>
            <a:off x="10140063" y="26206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15: The Missing Main Idea/Reason</a:t>
            </a:r>
            <a:endParaRPr b="1" i="0" sz="1400" u="none" cap="none" strike="noStrike">
              <a:solidFill>
                <a:schemeClr val="dk1"/>
              </a:solidFill>
              <a:latin typeface="Arial"/>
              <a:ea typeface="Arial"/>
              <a:cs typeface="Arial"/>
              <a:sym typeface="Arial"/>
            </a:endParaRPr>
          </a:p>
        </p:txBody>
      </p:sp>
      <p:sp>
        <p:nvSpPr>
          <p:cNvPr id="94" name="Google Shape;94;p3"/>
          <p:cNvSpPr txBox="1"/>
          <p:nvPr/>
        </p:nvSpPr>
        <p:spPr>
          <a:xfrm>
            <a:off x="-2038262" y="49837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Revising Boring, Redundant Main Idea/Reason Sentences </a:t>
            </a:r>
            <a:endParaRPr b="1" i="0" sz="1400" u="none" cap="none" strike="noStrike">
              <a:solidFill>
                <a:schemeClr val="dk1"/>
              </a:solidFill>
              <a:latin typeface="Arial"/>
              <a:ea typeface="Arial"/>
              <a:cs typeface="Arial"/>
              <a:sym typeface="Arial"/>
            </a:endParaRPr>
          </a:p>
        </p:txBody>
      </p:sp>
      <p:sp>
        <p:nvSpPr>
          <p:cNvPr id="95" name="Google Shape;95;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6" name="Google Shape;96;p3"/>
          <p:cNvSpPr txBox="1"/>
          <p:nvPr/>
        </p:nvSpPr>
        <p:spPr>
          <a:xfrm>
            <a:off x="10140063" y="14332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14: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7" name="Google Shape;97;p3"/>
          <p:cNvSpPr txBox="1"/>
          <p:nvPr/>
        </p:nvSpPr>
        <p:spPr>
          <a:xfrm>
            <a:off x="10140063" y="36561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16: Word Referent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10239913" y="48673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17: Preparing to Write a Response to Text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9" name="Google Shape;99;p3"/>
          <p:cNvSpPr txBox="1"/>
          <p:nvPr/>
        </p:nvSpPr>
        <p:spPr>
          <a:xfrm>
            <a:off x="10239913" y="61415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18: Preparing to Write a Response to Multiple Text</a:t>
            </a:r>
            <a:endParaRPr b="1" i="0" sz="1400" u="none" cap="none" strike="noStrike">
              <a:solidFill>
                <a:schemeClr val="dk1"/>
              </a:solidFill>
              <a:latin typeface="Arial"/>
              <a:ea typeface="Arial"/>
              <a:cs typeface="Arial"/>
              <a:sym typeface="Arial"/>
            </a:endParaRPr>
          </a:p>
        </p:txBody>
      </p:sp>
      <p:sp>
        <p:nvSpPr>
          <p:cNvPr id="100" name="Google Shape;100;p3"/>
          <p:cNvSpPr txBox="1"/>
          <p:nvPr/>
        </p:nvSpPr>
        <p:spPr>
          <a:xfrm>
            <a:off x="-2038275" y="65353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Using a Thesaurus - optional</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graphicFrame>
        <p:nvGraphicFramePr>
          <p:cNvPr id="105" name="Google Shape;105;p4"/>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6" name="Google Shape;106;p4"/>
          <p:cNvSpPr txBox="1"/>
          <p:nvPr/>
        </p:nvSpPr>
        <p:spPr>
          <a:xfrm>
            <a:off x="-4076525" y="14529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a:t>
            </a:r>
            <a:r>
              <a:rPr b="1" i="1" lang="en" sz="1400" u="none" cap="none" strike="noStrike">
                <a:solidFill>
                  <a:schemeClr val="dk1"/>
                </a:solidFill>
                <a:latin typeface="Arial"/>
                <a:ea typeface="Arial"/>
                <a:cs typeface="Arial"/>
                <a:sym typeface="Arial"/>
              </a:rPr>
              <a:t>Just Okay...or Much Better? </a:t>
            </a:r>
            <a:endParaRPr b="1" i="0" sz="1400" u="none" cap="none" strike="noStrike">
              <a:solidFill>
                <a:schemeClr val="dk1"/>
              </a:solidFill>
              <a:latin typeface="Arial"/>
              <a:ea typeface="Arial"/>
              <a:cs typeface="Arial"/>
              <a:sym typeface="Arial"/>
            </a:endParaRPr>
          </a:p>
        </p:txBody>
      </p:sp>
      <p:sp>
        <p:nvSpPr>
          <p:cNvPr id="107" name="Google Shape;107;p4"/>
          <p:cNvSpPr txBox="1"/>
          <p:nvPr/>
        </p:nvSpPr>
        <p:spPr>
          <a:xfrm>
            <a:off x="-4076500" y="2691570"/>
            <a:ext cx="1956600" cy="908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3:Sentence Matching</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1" i="1" sz="1200" u="none" cap="none" strike="noStrike">
              <a:solidFill>
                <a:schemeClr val="dk1"/>
              </a:solidFill>
              <a:latin typeface="Arial"/>
              <a:ea typeface="Arial"/>
              <a:cs typeface="Arial"/>
              <a:sym typeface="Arial"/>
            </a:endParaRPr>
          </a:p>
        </p:txBody>
      </p:sp>
      <p:sp>
        <p:nvSpPr>
          <p:cNvPr id="108" name="Google Shape;108;p4"/>
          <p:cNvSpPr txBox="1"/>
          <p:nvPr/>
        </p:nvSpPr>
        <p:spPr>
          <a:xfrm>
            <a:off x="-4076525"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What Does it Look Like and Why is it Important?</a:t>
            </a:r>
            <a:r>
              <a:rPr b="1" i="1" lang="en" sz="1400" u="none" cap="none" strike="noStrike">
                <a:solidFill>
                  <a:schemeClr val="dk1"/>
                </a:solidFill>
                <a:latin typeface="Arial"/>
                <a:ea typeface="Arial"/>
                <a:cs typeface="Arial"/>
                <a:sym typeface="Arial"/>
              </a:rPr>
              <a:t> </a:t>
            </a:r>
            <a:endParaRPr b="1" i="1" sz="1400" u="none" cap="none" strike="noStrike">
              <a:solidFill>
                <a:schemeClr val="dk1"/>
              </a:solidFill>
              <a:latin typeface="Arial"/>
              <a:ea typeface="Arial"/>
              <a:cs typeface="Arial"/>
              <a:sym typeface="Arial"/>
            </a:endParaRPr>
          </a:p>
        </p:txBody>
      </p:sp>
      <p:sp>
        <p:nvSpPr>
          <p:cNvPr id="109" name="Google Shape;109;p4"/>
          <p:cNvSpPr txBox="1"/>
          <p:nvPr/>
        </p:nvSpPr>
        <p:spPr>
          <a:xfrm>
            <a:off x="-4076525" y="369258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a:t>
            </a:r>
            <a:r>
              <a:rPr b="1" i="0" lang="en" sz="1200" u="none" cap="none" strike="noStrike">
                <a:solidFill>
                  <a:schemeClr val="dk1"/>
                </a:solidFill>
                <a:latin typeface="Arial"/>
                <a:ea typeface="Arial"/>
                <a:cs typeface="Arial"/>
                <a:sym typeface="Arial"/>
              </a:rPr>
              <a:t>Writing Sentences Using the Detail Generating Questions </a:t>
            </a:r>
            <a:endParaRPr b="1" i="0" sz="1200" u="none" cap="none" strike="noStrike">
              <a:solidFill>
                <a:schemeClr val="dk1"/>
              </a:solidFill>
              <a:latin typeface="Arial"/>
              <a:ea typeface="Arial"/>
              <a:cs typeface="Arial"/>
              <a:sym typeface="Arial"/>
            </a:endParaRPr>
          </a:p>
        </p:txBody>
      </p:sp>
      <p:sp>
        <p:nvSpPr>
          <p:cNvPr id="110" name="Google Shape;110;p4"/>
          <p:cNvSpPr txBox="1"/>
          <p:nvPr/>
        </p:nvSpPr>
        <p:spPr>
          <a:xfrm>
            <a:off x="-4076550" y="52403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Find the Overly General Words or Phrases</a:t>
            </a:r>
            <a:endParaRPr b="1" i="0" sz="1500" u="none" cap="none" strike="noStrike">
              <a:solidFill>
                <a:schemeClr val="dk1"/>
              </a:solidFill>
              <a:latin typeface="Arial"/>
              <a:ea typeface="Arial"/>
              <a:cs typeface="Arial"/>
              <a:sym typeface="Arial"/>
            </a:endParaRPr>
          </a:p>
        </p:txBody>
      </p:sp>
      <p:sp>
        <p:nvSpPr>
          <p:cNvPr id="111" name="Google Shape;111;p4"/>
          <p:cNvSpPr txBox="1"/>
          <p:nvPr/>
        </p:nvSpPr>
        <p:spPr>
          <a:xfrm>
            <a:off x="-4076500" y="6642082"/>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Break Up the Grocery List</a:t>
            </a: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12" name="Google Shape;112;p4"/>
          <p:cNvSpPr txBox="1"/>
          <p:nvPr/>
        </p:nvSpPr>
        <p:spPr>
          <a:xfrm>
            <a:off x="-2038262" y="12928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Flip the Sentence Subject</a:t>
            </a:r>
            <a:endParaRPr b="1" i="0" sz="1700" u="none" cap="none" strike="noStrike">
              <a:solidFill>
                <a:schemeClr val="dk1"/>
              </a:solidFill>
              <a:latin typeface="Arial"/>
              <a:ea typeface="Arial"/>
              <a:cs typeface="Arial"/>
              <a:sym typeface="Arial"/>
            </a:endParaRPr>
          </a:p>
        </p:txBody>
      </p:sp>
      <p:sp>
        <p:nvSpPr>
          <p:cNvPr id="113" name="Google Shape;113;p4"/>
          <p:cNvSpPr txBox="1"/>
          <p:nvPr/>
        </p:nvSpPr>
        <p:spPr>
          <a:xfrm>
            <a:off x="-2034462" y="1261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Using Detail Generating Questions</a:t>
            </a:r>
            <a:endParaRPr b="1" i="0" sz="1500" u="none" cap="none" strike="noStrike">
              <a:solidFill>
                <a:schemeClr val="dk1"/>
              </a:solidFill>
              <a:latin typeface="Arial"/>
              <a:ea typeface="Arial"/>
              <a:cs typeface="Arial"/>
              <a:sym typeface="Arial"/>
            </a:endParaRPr>
          </a:p>
        </p:txBody>
      </p:sp>
      <p:sp>
        <p:nvSpPr>
          <p:cNvPr id="114" name="Google Shape;114;p4"/>
          <p:cNvSpPr txBox="1"/>
          <p:nvPr/>
        </p:nvSpPr>
        <p:spPr>
          <a:xfrm>
            <a:off x="-2038275" y="4008932"/>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10: Comparing and Contrasting in Research Simulation Tasks</a:t>
            </a:r>
            <a:endParaRPr b="1" i="1" sz="1200" u="none" cap="none" strike="noStrike">
              <a:solidFill>
                <a:schemeClr val="dk1"/>
              </a:solidFill>
              <a:latin typeface="Arial"/>
              <a:ea typeface="Arial"/>
              <a:cs typeface="Arial"/>
              <a:sym typeface="Arial"/>
            </a:endParaRPr>
          </a:p>
        </p:txBody>
      </p:sp>
      <p:sp>
        <p:nvSpPr>
          <p:cNvPr id="115" name="Google Shape;115;p4"/>
          <p:cNvSpPr txBox="1"/>
          <p:nvPr/>
        </p:nvSpPr>
        <p:spPr>
          <a:xfrm>
            <a:off x="-2038275" y="2626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Reading and Summarizing Texts</a:t>
            </a:r>
            <a:endParaRPr b="1" i="0" sz="1400" u="none" cap="none" strike="noStrike">
              <a:solidFill>
                <a:schemeClr val="dk1"/>
              </a:solidFill>
              <a:latin typeface="Arial"/>
              <a:ea typeface="Arial"/>
              <a:cs typeface="Arial"/>
              <a:sym typeface="Arial"/>
            </a:endParaRPr>
          </a:p>
        </p:txBody>
      </p:sp>
      <p:sp>
        <p:nvSpPr>
          <p:cNvPr id="116" name="Google Shape;116;p4"/>
          <p:cNvSpPr txBox="1"/>
          <p:nvPr/>
        </p:nvSpPr>
        <p:spPr>
          <a:xfrm>
            <a:off x="-2038275" y="5203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Paraphrasing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7" name="Google Shape;117;p4"/>
          <p:cNvSpPr txBox="1"/>
          <p:nvPr/>
        </p:nvSpPr>
        <p:spPr>
          <a:xfrm>
            <a:off x="-2038262" y="6518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Giving the Author Credit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8" name="Google Shape;118;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graphicFrame>
        <p:nvGraphicFramePr>
          <p:cNvPr id="123" name="Google Shape;123;gebec15daf6_0_0"/>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4" name="Google Shape;124;gebec15daf6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5" name="Google Shape;125;gebec15daf6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6" name="Google Shape;126;gebec15daf6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27" name="Google Shape;127;gebec15daf6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28" name="Google Shape;128;gebec15daf6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9" name="Google Shape;129;gebec15daf6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30" name="Google Shape;130;gebec15daf6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31" name="Google Shape;131;gebec15daf6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aphicFrame>
        <p:nvGraphicFramePr>
          <p:cNvPr id="136" name="Google Shape;136;p5"/>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37" name="Google Shape;137;p5"/>
          <p:cNvSpPr txBox="1"/>
          <p:nvPr/>
        </p:nvSpPr>
        <p:spPr>
          <a:xfrm>
            <a:off x="-2016200" y="11202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2: Research - Using Search Engines</a:t>
            </a:r>
            <a:endParaRPr b="1" i="0" sz="1400" u="none" cap="none" strike="noStrike">
              <a:solidFill>
                <a:schemeClr val="dk1"/>
              </a:solidFill>
              <a:latin typeface="Arial"/>
              <a:ea typeface="Arial"/>
              <a:cs typeface="Arial"/>
              <a:sym typeface="Arial"/>
            </a:endParaRPr>
          </a:p>
        </p:txBody>
      </p:sp>
      <p:sp>
        <p:nvSpPr>
          <p:cNvPr id="138" name="Google Shape;138;p5"/>
          <p:cNvSpPr txBox="1"/>
          <p:nvPr/>
        </p:nvSpPr>
        <p:spPr>
          <a:xfrm>
            <a:off x="-2032800" y="21871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Using Images</a:t>
            </a:r>
            <a:endParaRPr b="1" i="0" sz="1400" u="none" cap="none" strike="noStrike">
              <a:solidFill>
                <a:schemeClr val="dk1"/>
              </a:solidFill>
              <a:latin typeface="Arial"/>
              <a:ea typeface="Arial"/>
              <a:cs typeface="Arial"/>
              <a:sym typeface="Arial"/>
            </a:endParaRPr>
          </a:p>
        </p:txBody>
      </p:sp>
      <p:sp>
        <p:nvSpPr>
          <p:cNvPr id="139" name="Google Shape;139;p5"/>
          <p:cNvSpPr txBox="1"/>
          <p:nvPr/>
        </p:nvSpPr>
        <p:spPr>
          <a:xfrm>
            <a:off x="-2016200" y="304902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Researching a Topic of Interest</a:t>
            </a:r>
            <a:endParaRPr b="1" i="0" sz="1400" u="none" cap="none" strike="noStrike">
              <a:solidFill>
                <a:schemeClr val="dk1"/>
              </a:solidFill>
              <a:latin typeface="Arial"/>
              <a:ea typeface="Arial"/>
              <a:cs typeface="Arial"/>
              <a:sym typeface="Arial"/>
            </a:endParaRPr>
          </a:p>
        </p:txBody>
      </p:sp>
      <p:sp>
        <p:nvSpPr>
          <p:cNvPr id="140" name="Google Shape;140;p5"/>
          <p:cNvSpPr txBox="1"/>
          <p:nvPr/>
        </p:nvSpPr>
        <p:spPr>
          <a:xfrm>
            <a:off x="-2016200" y="41587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Gleaning Information</a:t>
            </a:r>
            <a:endParaRPr b="1" i="0" sz="1400" u="none" cap="none" strike="noStrike">
              <a:solidFill>
                <a:schemeClr val="dk1"/>
              </a:solidFill>
              <a:latin typeface="Arial"/>
              <a:ea typeface="Arial"/>
              <a:cs typeface="Arial"/>
              <a:sym typeface="Arial"/>
            </a:endParaRPr>
          </a:p>
        </p:txBody>
      </p:sp>
      <p:sp>
        <p:nvSpPr>
          <p:cNvPr id="141" name="Google Shape;141;p5"/>
          <p:cNvSpPr txBox="1"/>
          <p:nvPr/>
        </p:nvSpPr>
        <p:spPr>
          <a:xfrm>
            <a:off x="-2016200" y="50205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6:Taking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2" name="Google Shape;142;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3" name="Google Shape;143;p5"/>
          <p:cNvSpPr txBox="1"/>
          <p:nvPr/>
        </p:nvSpPr>
        <p:spPr>
          <a:xfrm>
            <a:off x="-2032800" y="-194393"/>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Reading Strategically and Finding Information Within Text</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2032800" y="6130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a:t>
            </a:r>
            <a:r>
              <a:rPr b="1" i="0" lang="en" sz="1400" u="none" cap="none" strike="noStrike">
                <a:solidFill>
                  <a:schemeClr val="dk1"/>
                </a:solidFill>
                <a:highlight>
                  <a:srgbClr val="FFF2CC"/>
                </a:highlight>
                <a:latin typeface="Arial"/>
                <a:ea typeface="Arial"/>
                <a:cs typeface="Arial"/>
                <a:sym typeface="Arial"/>
              </a:rPr>
              <a:t>Research/Take Notes/Write/Cite</a:t>
            </a:r>
            <a:endParaRPr b="1" i="0" sz="1400" u="none" cap="none" strike="noStrike">
              <a:solidFill>
                <a:schemeClr val="dk1"/>
              </a:solidFill>
              <a:highlight>
                <a:srgbClr val="FFF2CC"/>
              </a:highlight>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10331025" y="1395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Restating Information from Research</a:t>
            </a:r>
            <a:endParaRPr b="1" i="0" sz="1400" u="none" cap="none" strike="noStrike">
              <a:solidFill>
                <a:schemeClr val="dk1"/>
              </a:solidFill>
              <a:latin typeface="Arial"/>
              <a:ea typeface="Arial"/>
              <a:cs typeface="Arial"/>
              <a:sym typeface="Arial"/>
            </a:endParaRPr>
          </a:p>
        </p:txBody>
      </p:sp>
      <p:sp>
        <p:nvSpPr>
          <p:cNvPr id="146" name="Google Shape;146;p5"/>
          <p:cNvSpPr txBox="1"/>
          <p:nvPr/>
        </p:nvSpPr>
        <p:spPr>
          <a:xfrm>
            <a:off x="10331025"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9: Locating Golden Bricks for Research</a:t>
            </a:r>
            <a:endParaRPr b="1" i="0" sz="1400" u="none" cap="none" strike="noStrike">
              <a:solidFill>
                <a:schemeClr val="dk1"/>
              </a:solidFill>
              <a:latin typeface="Arial"/>
              <a:ea typeface="Arial"/>
              <a:cs typeface="Arial"/>
              <a:sym typeface="Arial"/>
            </a:endParaRPr>
          </a:p>
        </p:txBody>
      </p:sp>
      <p:sp>
        <p:nvSpPr>
          <p:cNvPr id="147" name="Google Shape;147;p5"/>
          <p:cNvSpPr txBox="1"/>
          <p:nvPr/>
        </p:nvSpPr>
        <p:spPr>
          <a:xfrm>
            <a:off x="10331025" y="363867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Revise this Paragraph</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413550" y="24666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Transitional Words and Phrases</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413550" y="45769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Writing a Paragraph Using Supporting Details</a:t>
            </a:r>
            <a:endParaRPr b="1" i="0" sz="1400" u="none" cap="none" strike="noStrike">
              <a:solidFill>
                <a:schemeClr val="dk1"/>
              </a:solidFill>
              <a:latin typeface="Arial"/>
              <a:ea typeface="Arial"/>
              <a:cs typeface="Arial"/>
              <a:sym typeface="Arial"/>
            </a:endParaRPr>
          </a:p>
        </p:txBody>
      </p:sp>
      <p:sp>
        <p:nvSpPr>
          <p:cNvPr id="150" name="Google Shape;150;p5"/>
          <p:cNvSpPr txBox="1"/>
          <p:nvPr/>
        </p:nvSpPr>
        <p:spPr>
          <a:xfrm>
            <a:off x="10331025" y="568060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a:t>
            </a:r>
            <a:r>
              <a:rPr b="1" i="0" lang="en" sz="1200" u="none" cap="none" strike="noStrike">
                <a:solidFill>
                  <a:schemeClr val="dk1"/>
                </a:solidFill>
                <a:latin typeface="Arial"/>
                <a:ea typeface="Arial"/>
                <a:cs typeface="Arial"/>
                <a:sym typeface="Arial"/>
              </a:rPr>
              <a:t>Using Information to Create Well-Developed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graphicFrame>
        <p:nvGraphicFramePr>
          <p:cNvPr id="155" name="Google Shape;155;p6"/>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6" name="Google Shape;156;p6"/>
          <p:cNvSpPr txBox="1"/>
          <p:nvPr/>
        </p:nvSpPr>
        <p:spPr>
          <a:xfrm>
            <a:off x="-2016200"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Writing an Attention Grabbing Lead</a:t>
            </a:r>
            <a:endParaRPr b="1" i="0" sz="1400" u="none" cap="none" strike="noStrike">
              <a:solidFill>
                <a:schemeClr val="dk1"/>
              </a:solidFill>
              <a:latin typeface="Arial"/>
              <a:ea typeface="Arial"/>
              <a:cs typeface="Arial"/>
              <a:sym typeface="Arial"/>
            </a:endParaRPr>
          </a:p>
        </p:txBody>
      </p:sp>
      <p:sp>
        <p:nvSpPr>
          <p:cNvPr id="157" name="Google Shape;157;p6"/>
          <p:cNvSpPr txBox="1"/>
          <p:nvPr/>
        </p:nvSpPr>
        <p:spPr>
          <a:xfrm>
            <a:off x="-2032800" y="24349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Effective Topic Sentences</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Leads and Topic Sentences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34757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Writing Topic Sentences</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16200" y="4725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Writing the Introduction Paragraph</a:t>
            </a:r>
            <a:endParaRPr b="1" i="0" sz="1400" u="none" cap="none" strike="noStrike">
              <a:solidFill>
                <a:schemeClr val="dk1"/>
              </a:solidFill>
              <a:latin typeface="Arial"/>
              <a:ea typeface="Arial"/>
              <a:cs typeface="Arial"/>
              <a:sym typeface="Arial"/>
            </a:endParaRPr>
          </a:p>
        </p:txBody>
      </p:sp>
      <p:sp>
        <p:nvSpPr>
          <p:cNvPr id="161" name="Google Shape;161;p6"/>
          <p:cNvSpPr txBox="1"/>
          <p:nvPr/>
        </p:nvSpPr>
        <p:spPr>
          <a:xfrm>
            <a:off x="-2032800" y="60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Writing Response to Text Introductions</a:t>
            </a:r>
            <a:endParaRPr b="1" i="0" sz="1400" u="none" cap="none" strike="noStrike">
              <a:solidFill>
                <a:schemeClr val="dk1"/>
              </a:solidFill>
              <a:latin typeface="Arial"/>
              <a:ea typeface="Arial"/>
              <a:cs typeface="Arial"/>
              <a:sym typeface="Arial"/>
            </a:endParaRPr>
          </a:p>
        </p:txBody>
      </p:sp>
      <p:sp>
        <p:nvSpPr>
          <p:cNvPr id="162" name="Google Shape;162;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graphicFrame>
        <p:nvGraphicFramePr>
          <p:cNvPr id="167" name="Google Shape;167;p7"/>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8" name="Google Shape;168;p7"/>
          <p:cNvSpPr txBox="1"/>
          <p:nvPr/>
        </p:nvSpPr>
        <p:spPr>
          <a:xfrm>
            <a:off x="-2016200" y="1169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Revise This Conclusion Paragraph</a:t>
            </a:r>
            <a:endParaRPr b="1" i="0" sz="1400" u="none" cap="none" strike="noStrike">
              <a:solidFill>
                <a:schemeClr val="dk1"/>
              </a:solidFill>
              <a:latin typeface="Arial"/>
              <a:ea typeface="Arial"/>
              <a:cs typeface="Arial"/>
              <a:sym typeface="Arial"/>
            </a:endParaRPr>
          </a:p>
        </p:txBody>
      </p:sp>
      <p:sp>
        <p:nvSpPr>
          <p:cNvPr id="169" name="Google Shape;169;p7"/>
          <p:cNvSpPr txBox="1"/>
          <p:nvPr/>
        </p:nvSpPr>
        <p:spPr>
          <a:xfrm>
            <a:off x="-2016200" y="225012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Definitive Words and Phrases</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Dull Conclusion Paragraphs</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016200" y="29419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Hypothetical Anecdote</a:t>
            </a:r>
            <a:endParaRPr b="1" i="0" sz="1400" u="none" cap="none" strike="noStrike">
              <a:solidFill>
                <a:schemeClr val="dk1"/>
              </a:solidFill>
              <a:latin typeface="Arial"/>
              <a:ea typeface="Arial"/>
              <a:cs typeface="Arial"/>
              <a:sym typeface="Arial"/>
            </a:endParaRPr>
          </a:p>
        </p:txBody>
      </p:sp>
      <p:sp>
        <p:nvSpPr>
          <p:cNvPr id="172" name="Google Shape;172;p7"/>
          <p:cNvSpPr txBox="1"/>
          <p:nvPr/>
        </p:nvSpPr>
        <p:spPr>
          <a:xfrm>
            <a:off x="-2016200" y="400358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11: Analyzing More Complex Conclusion Paragraphs</a:t>
            </a:r>
            <a:endParaRPr b="1" i="0" sz="1200" u="none" cap="none" strike="noStrike">
              <a:solidFill>
                <a:schemeClr val="dk1"/>
              </a:solidFill>
              <a:latin typeface="Arial"/>
              <a:ea typeface="Arial"/>
              <a:cs typeface="Arial"/>
              <a:sym typeface="Arial"/>
            </a:endParaRPr>
          </a:p>
        </p:txBody>
      </p:sp>
      <p:sp>
        <p:nvSpPr>
          <p:cNvPr id="173" name="Google Shape;173;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74" name="Google Shape;174;p7"/>
          <p:cNvSpPr txBox="1"/>
          <p:nvPr/>
        </p:nvSpPr>
        <p:spPr>
          <a:xfrm>
            <a:off x="-2111350" y="49635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12: Crafting Powerful Conclusion Paragraphs</a:t>
            </a:r>
            <a:endParaRPr b="1" i="0" sz="1200" u="none" cap="none" strike="noStrike">
              <a:solidFill>
                <a:schemeClr val="dk1"/>
              </a:solidFill>
              <a:latin typeface="Arial"/>
              <a:ea typeface="Arial"/>
              <a:cs typeface="Arial"/>
              <a:sym typeface="Arial"/>
            </a:endParaRPr>
          </a:p>
        </p:txBody>
      </p:sp>
      <p:sp>
        <p:nvSpPr>
          <p:cNvPr id="175" name="Google Shape;175;p7"/>
          <p:cNvSpPr txBox="1"/>
          <p:nvPr/>
        </p:nvSpPr>
        <p:spPr>
          <a:xfrm>
            <a:off x="-2111350" y="5923482"/>
            <a:ext cx="1956600" cy="625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13: Broadening Your Topic</a:t>
            </a:r>
            <a:endParaRPr b="1" i="0" sz="1200" u="none" cap="none" strike="noStrike">
              <a:solidFill>
                <a:schemeClr val="dk1"/>
              </a:solidFill>
              <a:latin typeface="Arial"/>
              <a:ea typeface="Arial"/>
              <a:cs typeface="Arial"/>
              <a:sym typeface="Arial"/>
            </a:endParaRPr>
          </a:p>
        </p:txBody>
      </p:sp>
      <p:sp>
        <p:nvSpPr>
          <p:cNvPr id="176" name="Google Shape;176;p7"/>
          <p:cNvSpPr txBox="1"/>
          <p:nvPr/>
        </p:nvSpPr>
        <p:spPr>
          <a:xfrm>
            <a:off x="-2111350" y="66710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14: Writing Response to Text Conclusion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aphicFrame>
        <p:nvGraphicFramePr>
          <p:cNvPr id="181" name="Google Shape;181;p8"/>
          <p:cNvGraphicFramePr/>
          <p:nvPr/>
        </p:nvGraphicFramePr>
        <p:xfrm>
          <a:off x="13" y="2282547"/>
          <a:ext cx="3000000" cy="3000000"/>
        </p:xfrm>
        <a:graphic>
          <a:graphicData uri="http://schemas.openxmlformats.org/drawingml/2006/table">
            <a:tbl>
              <a:tblPr>
                <a:noFill/>
                <a:tableStyleId>{02ADEF3F-CD27-4C5C-9880-016029AC10F4}</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2" name="Google Shape;182;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5" name="Google Shape;185;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6" name="Google Shape;186;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7" name="Google Shape;187;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8" name="Google Shape;188;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9" name="Google Shape;189;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