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2" roundtripDataSignature="AMtx7mjNh8M+yz8cUgpaLt64flulORQG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ED98CAC-742E-4083-9B2E-753746A2A4C1}">
  <a:tblStyle styleId="{6ED98CAC-742E-4083-9B2E-753746A2A4C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2" name="Google Shape;20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ecd5e9b77b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ecd5e9b77b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7th Grade Pacing Tool</a:t>
            </a:r>
            <a:endParaRPr/>
          </a:p>
        </p:txBody>
      </p:sp>
      <p:sp>
        <p:nvSpPr>
          <p:cNvPr id="55" name="Google Shape;55;p1"/>
          <p:cNvSpPr txBox="1"/>
          <p:nvPr/>
        </p:nvSpPr>
        <p:spPr>
          <a:xfrm>
            <a:off x="452250" y="3073900"/>
            <a:ext cx="9153900" cy="3909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 writing. One to two weeks are allotted for the narrative skills.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aphicFrame>
        <p:nvGraphicFramePr>
          <p:cNvPr id="193" name="Google Shape;193;p9"/>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4" name="Google Shape;194;p9"/>
          <p:cNvSpPr txBox="1"/>
          <p:nvPr/>
        </p:nvSpPr>
        <p:spPr>
          <a:xfrm>
            <a:off x="-2058825" y="927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5" name="Google Shape;195;p9"/>
          <p:cNvSpPr txBox="1"/>
          <p:nvPr/>
        </p:nvSpPr>
        <p:spPr>
          <a:xfrm>
            <a:off x="-2058825" y="199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6" name="Google Shape;196;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197" name="Google Shape;197;p9"/>
          <p:cNvSpPr txBox="1"/>
          <p:nvPr/>
        </p:nvSpPr>
        <p:spPr>
          <a:xfrm>
            <a:off x="10284588"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10284600" y="1782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9" name="Google Shape;199;p9"/>
          <p:cNvSpPr txBox="1"/>
          <p:nvPr/>
        </p:nvSpPr>
        <p:spPr>
          <a:xfrm>
            <a:off x="-2058825" y="32860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Revising Story Beginnings - Make it Your Own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aphicFrame>
        <p:nvGraphicFramePr>
          <p:cNvPr id="204" name="Google Shape;204;p10"/>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05" name="Google Shape;205;p10"/>
          <p:cNvSpPr txBox="1"/>
          <p:nvPr/>
        </p:nvSpPr>
        <p:spPr>
          <a:xfrm>
            <a:off x="-2286000" y="2514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Elements </a:t>
            </a:r>
            <a:endParaRPr b="1" i="0" sz="1400" u="none" cap="none" strike="noStrike">
              <a:solidFill>
                <a:schemeClr val="dk1"/>
              </a:solidFill>
              <a:latin typeface="Arial"/>
              <a:ea typeface="Arial"/>
              <a:cs typeface="Arial"/>
              <a:sym typeface="Arial"/>
            </a:endParaRPr>
          </a:p>
        </p:txBody>
      </p:sp>
      <p:sp>
        <p:nvSpPr>
          <p:cNvPr id="206" name="Google Shape;206;p10"/>
          <p:cNvSpPr txBox="1"/>
          <p:nvPr/>
        </p:nvSpPr>
        <p:spPr>
          <a:xfrm>
            <a:off x="-2286000" y="1179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Creating Elaborative Segments </a:t>
            </a:r>
            <a:endParaRPr b="1" i="0" sz="1400" u="none" cap="none" strike="noStrike">
              <a:solidFill>
                <a:schemeClr val="dk1"/>
              </a:solidFill>
              <a:latin typeface="Arial"/>
              <a:ea typeface="Arial"/>
              <a:cs typeface="Arial"/>
              <a:sym typeface="Arial"/>
            </a:endParaRPr>
          </a:p>
        </p:txBody>
      </p:sp>
      <p:sp>
        <p:nvSpPr>
          <p:cNvPr id="207" name="Google Shape;207;p10"/>
          <p:cNvSpPr txBox="1"/>
          <p:nvPr/>
        </p:nvSpPr>
        <p:spPr>
          <a:xfrm>
            <a:off x="-2286000" y="37149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Elaborative Detail- Reading with Author’s Eyes</a:t>
            </a:r>
            <a:endParaRPr b="1" i="0" sz="1400" u="none" cap="none" strike="noStrike">
              <a:solidFill>
                <a:schemeClr val="dk1"/>
              </a:solidFill>
              <a:latin typeface="Arial"/>
              <a:ea typeface="Arial"/>
              <a:cs typeface="Arial"/>
              <a:sym typeface="Arial"/>
            </a:endParaRPr>
          </a:p>
        </p:txBody>
      </p:sp>
      <p:sp>
        <p:nvSpPr>
          <p:cNvPr id="208" name="Google Shape;208;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9" name="Google Shape;209;p10"/>
          <p:cNvSpPr txBox="1"/>
          <p:nvPr/>
        </p:nvSpPr>
        <p:spPr>
          <a:xfrm>
            <a:off x="-2170475" y="53198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What do Feelings Look Like?</a:t>
            </a:r>
            <a:endParaRPr b="1" i="0" sz="1400" u="none" cap="none" strike="noStrike">
              <a:solidFill>
                <a:schemeClr val="dk1"/>
              </a:solidFill>
              <a:latin typeface="Arial"/>
              <a:ea typeface="Arial"/>
              <a:cs typeface="Arial"/>
              <a:sym typeface="Arial"/>
            </a:endParaRPr>
          </a:p>
        </p:txBody>
      </p:sp>
      <p:sp>
        <p:nvSpPr>
          <p:cNvPr id="210" name="Google Shape;210;p10"/>
          <p:cNvSpPr txBox="1"/>
          <p:nvPr/>
        </p:nvSpPr>
        <p:spPr>
          <a:xfrm>
            <a:off x="10532113" y="5389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1" name="Google Shape;211;p10"/>
          <p:cNvSpPr txBox="1"/>
          <p:nvPr/>
        </p:nvSpPr>
        <p:spPr>
          <a:xfrm>
            <a:off x="10532125" y="21191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2" name="Google Shape;212;p10"/>
          <p:cNvSpPr txBox="1"/>
          <p:nvPr/>
        </p:nvSpPr>
        <p:spPr>
          <a:xfrm>
            <a:off x="-2286000" y="22490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Creating Elaborative Segments  - Make it Your Own</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graphicFrame>
        <p:nvGraphicFramePr>
          <p:cNvPr id="217" name="Google Shape;217;p11"/>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8" name="Google Shape;218;p11"/>
          <p:cNvSpPr txBox="1"/>
          <p:nvPr/>
        </p:nvSpPr>
        <p:spPr>
          <a:xfrm>
            <a:off x="-2241875"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9" name="Google Shape;219;p11"/>
          <p:cNvSpPr txBox="1"/>
          <p:nvPr/>
        </p:nvSpPr>
        <p:spPr>
          <a:xfrm>
            <a:off x="-2241875"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20" name="Google Shape;220;p11"/>
          <p:cNvSpPr txBox="1"/>
          <p:nvPr/>
        </p:nvSpPr>
        <p:spPr>
          <a:xfrm>
            <a:off x="-2241875" y="198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1" name="Google Shape;221;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22" name="Google Shape;222;p11"/>
          <p:cNvSpPr txBox="1"/>
          <p:nvPr/>
        </p:nvSpPr>
        <p:spPr>
          <a:xfrm>
            <a:off x="-2241887" y="3773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3" name="Google Shape;223;p11"/>
          <p:cNvSpPr txBox="1"/>
          <p:nvPr/>
        </p:nvSpPr>
        <p:spPr>
          <a:xfrm>
            <a:off x="10343675" y="1137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4" name="Google Shape;224;p11"/>
          <p:cNvSpPr txBox="1"/>
          <p:nvPr/>
        </p:nvSpPr>
        <p:spPr>
          <a:xfrm>
            <a:off x="10343675" y="-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5" name="Google Shape;225;p11"/>
          <p:cNvSpPr txBox="1"/>
          <p:nvPr/>
        </p:nvSpPr>
        <p:spPr>
          <a:xfrm>
            <a:off x="-2241887" y="50671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Building Suspense - Make it Your Own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graphicFrame>
        <p:nvGraphicFramePr>
          <p:cNvPr id="230" name="Google Shape;230;p12"/>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31" name="Google Shape;231;p12"/>
          <p:cNvSpPr txBox="1"/>
          <p:nvPr/>
        </p:nvSpPr>
        <p:spPr>
          <a:xfrm>
            <a:off x="-2058825" y="23530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a:t>
            </a:r>
            <a:endParaRPr b="1" i="0" sz="1400" u="none" cap="none" strike="noStrike">
              <a:solidFill>
                <a:schemeClr val="dk1"/>
              </a:solidFill>
              <a:latin typeface="Arial"/>
              <a:ea typeface="Arial"/>
              <a:cs typeface="Arial"/>
              <a:sym typeface="Arial"/>
            </a:endParaRPr>
          </a:p>
        </p:txBody>
      </p:sp>
      <p:sp>
        <p:nvSpPr>
          <p:cNvPr id="232" name="Google Shape;232;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Make it Your Own</a:t>
            </a:r>
            <a:endParaRPr b="1" i="0" sz="1400" u="none" cap="none" strike="noStrike">
              <a:solidFill>
                <a:schemeClr val="dk1"/>
              </a:solidFill>
              <a:latin typeface="Arial"/>
              <a:ea typeface="Arial"/>
              <a:cs typeface="Arial"/>
              <a:sym typeface="Arial"/>
            </a:endParaRPr>
          </a:p>
        </p:txBody>
      </p:sp>
      <p:sp>
        <p:nvSpPr>
          <p:cNvPr id="233" name="Google Shape;233;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34" name="Google Shape;234;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35" name="Google Shape;235;p12"/>
          <p:cNvSpPr txBox="1"/>
          <p:nvPr/>
        </p:nvSpPr>
        <p:spPr>
          <a:xfrm>
            <a:off x="10317613"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36" name="Google Shape;236;p12"/>
          <p:cNvSpPr txBox="1"/>
          <p:nvPr/>
        </p:nvSpPr>
        <p:spPr>
          <a:xfrm>
            <a:off x="10317625" y="1749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graphicFrame>
        <p:nvGraphicFramePr>
          <p:cNvPr id="241" name="Google Shape;241;p13"/>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42" name="Google Shape;242;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43" name="Google Shape;243;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4" name="Google Shape;244;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45" name="Google Shape;245;p13"/>
          <p:cNvSpPr txBox="1"/>
          <p:nvPr/>
        </p:nvSpPr>
        <p:spPr>
          <a:xfrm>
            <a:off x="10334088"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6" name="Google Shape;246;p13"/>
          <p:cNvSpPr txBox="1"/>
          <p:nvPr/>
        </p:nvSpPr>
        <p:spPr>
          <a:xfrm>
            <a:off x="10334100" y="1716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7" name="Google Shape;247;p13"/>
          <p:cNvSpPr txBox="1"/>
          <p:nvPr/>
        </p:nvSpPr>
        <p:spPr>
          <a:xfrm>
            <a:off x="-2058825" y="36770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 - Make it Your Own</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graphicFrame>
        <p:nvGraphicFramePr>
          <p:cNvPr id="252" name="Google Shape;252;p14"/>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3" name="Google Shape;253;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54" name="Google Shape;254;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55" name="Google Shape;255;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56" name="Google Shape;256;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57" name="Google Shape;257;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58" name="Google Shape;258;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59" name="Google Shape;259;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60" name="Google Shape;260;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61" name="Google Shape;261;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62" name="Google Shape;262;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238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35388" y="1300572"/>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660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a:t>
            </a:r>
            <a:r>
              <a:rPr b="1" i="0" lang="en" sz="1200" u="none" cap="none" strike="noStrike">
                <a:solidFill>
                  <a:schemeClr val="dk1"/>
                </a:solidFill>
                <a:latin typeface="Arial"/>
                <a:ea typeface="Arial"/>
                <a:cs typeface="Arial"/>
                <a:sym typeface="Arial"/>
              </a:rPr>
              <a:t>: </a:t>
            </a:r>
            <a:r>
              <a:rPr b="0" i="0" lang="en" sz="1200" u="none" cap="none" strike="noStrike">
                <a:solidFill>
                  <a:schemeClr val="dk1"/>
                </a:solidFill>
                <a:latin typeface="Arial"/>
                <a:ea typeface="Arial"/>
                <a:cs typeface="Arial"/>
                <a:sym typeface="Arial"/>
              </a:rPr>
              <a:t> </a:t>
            </a:r>
            <a:r>
              <a:rPr b="1" i="0" lang="en" sz="1200" u="none" cap="none" strike="noStrike">
                <a:solidFill>
                  <a:schemeClr val="dk1"/>
                </a:solidFill>
                <a:latin typeface="Arial"/>
                <a:ea typeface="Arial"/>
                <a:cs typeface="Arial"/>
                <a:sym typeface="Arial"/>
              </a:rPr>
              <a:t>Recognizing Genre</a:t>
            </a:r>
            <a:endParaRPr b="1" i="0" sz="1200" u="none" cap="none" strike="noStrike">
              <a:solidFill>
                <a:srgbClr val="000000"/>
              </a:solidFill>
              <a:latin typeface="Arial"/>
              <a:ea typeface="Arial"/>
              <a:cs typeface="Arial"/>
              <a:sym typeface="Arial"/>
            </a:endParaRPr>
          </a:p>
        </p:txBody>
      </p:sp>
      <p:sp>
        <p:nvSpPr>
          <p:cNvPr id="63" name="Google Shape;63;p2"/>
          <p:cNvSpPr txBox="1"/>
          <p:nvPr/>
        </p:nvSpPr>
        <p:spPr>
          <a:xfrm>
            <a:off x="-4076550" y="3848395"/>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Analyzing Real-World Application of Argumentative and Opinion Writing </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50" y="2233732"/>
            <a:ext cx="1956600" cy="1541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 </a:t>
            </a:r>
            <a:r>
              <a:rPr b="1" i="0" lang="en" sz="1200" u="none" cap="none" strike="noStrike">
                <a:solidFill>
                  <a:schemeClr val="dk1"/>
                </a:solidFill>
                <a:latin typeface="Arial"/>
                <a:ea typeface="Arial"/>
                <a:cs typeface="Arial"/>
                <a:sym typeface="Arial"/>
              </a:rPr>
              <a:t>Distinguishing Between Informational, Opinion  and Argumentative Writing</a:t>
            </a:r>
            <a:endParaRPr b="1" i="1" sz="12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00" y="53568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00" y="65850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62" y="57441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75" y="35185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Introducing Literary Elements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38275" y="2243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a:t>
            </a:r>
            <a:r>
              <a:rPr b="0" i="0" lang="en" sz="1100" u="none" cap="none" strike="noStrike">
                <a:solidFill>
                  <a:schemeClr val="dk1"/>
                </a:solidFill>
                <a:latin typeface="Arial"/>
                <a:ea typeface="Arial"/>
                <a:cs typeface="Arial"/>
                <a:sym typeface="Arial"/>
              </a:rPr>
              <a:t> </a:t>
            </a:r>
            <a:r>
              <a:rPr b="1" i="0" lang="en" sz="1400" u="none" cap="none" strike="noStrike">
                <a:solidFill>
                  <a:schemeClr val="dk1"/>
                </a:solidFill>
                <a:latin typeface="Arial"/>
                <a:ea typeface="Arial"/>
                <a:cs typeface="Arial"/>
                <a:sym typeface="Arial"/>
              </a:rPr>
              <a:t>Comparing Four Types of Writing</a:t>
            </a:r>
            <a:endParaRPr b="1" i="0"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20575" y="1216645"/>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Cut and Paste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72" name="Google Shape;72;p2"/>
          <p:cNvSpPr txBox="1"/>
          <p:nvPr/>
        </p:nvSpPr>
        <p:spPr>
          <a:xfrm>
            <a:off x="-2038262" y="66837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Introduction to Inferential and Evaluative Thinking</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2038262"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Close Reading Challenge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4" name="Google Shape;74;p2"/>
          <p:cNvSpPr txBox="1"/>
          <p:nvPr/>
        </p:nvSpPr>
        <p:spPr>
          <a:xfrm>
            <a:off x="-2038287" y="46090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Writing a Literary Analysis Piece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5" name="Google Shape;75;p2"/>
          <p:cNvSpPr txBox="1"/>
          <p:nvPr/>
        </p:nvSpPr>
        <p:spPr>
          <a:xfrm>
            <a:off x="10477863" y="238645"/>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Narrative</a:t>
            </a:r>
            <a:endParaRPr b="1" i="1" sz="1400" u="none" cap="none" strike="noStrike">
              <a:solidFill>
                <a:srgbClr val="000000"/>
              </a:solidFill>
              <a:latin typeface="Arial"/>
              <a:ea typeface="Arial"/>
              <a:cs typeface="Arial"/>
              <a:sym typeface="Arial"/>
            </a:endParaRPr>
          </a:p>
        </p:txBody>
      </p:sp>
      <p:sp>
        <p:nvSpPr>
          <p:cNvPr id="76" name="Google Shape;76;p2"/>
          <p:cNvSpPr txBox="1"/>
          <p:nvPr/>
        </p:nvSpPr>
        <p:spPr>
          <a:xfrm>
            <a:off x="10597263" y="159507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Informational</a:t>
            </a:r>
            <a:endParaRPr b="1" i="1" sz="1400" u="none" cap="none" strike="noStrike">
              <a:solidFill>
                <a:srgbClr val="000000"/>
              </a:solidFill>
              <a:latin typeface="Arial"/>
              <a:ea typeface="Arial"/>
              <a:cs typeface="Arial"/>
              <a:sym typeface="Arial"/>
            </a:endParaRPr>
          </a:p>
        </p:txBody>
      </p:sp>
      <p:sp>
        <p:nvSpPr>
          <p:cNvPr id="77" name="Google Shape;77;p2"/>
          <p:cNvSpPr txBox="1"/>
          <p:nvPr/>
        </p:nvSpPr>
        <p:spPr>
          <a:xfrm>
            <a:off x="10597263" y="258442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Literary Analysis</a:t>
            </a:r>
            <a:endParaRPr b="1" i="1"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graphicFrame>
        <p:nvGraphicFramePr>
          <p:cNvPr id="82" name="Google Shape;82;p3"/>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3" name="Google Shape;83;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4" name="Google Shape;84;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5" name="Google Shape;85;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Pick List Choose Ask Find</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4076525" y="483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Main Ideas/Reasons- Don’t Overlap Them! </a:t>
            </a:r>
            <a:endParaRPr b="1" i="0" sz="1400" u="none" cap="none" strike="noStrike">
              <a:solidFill>
                <a:schemeClr val="dk1"/>
              </a:solidFill>
              <a:latin typeface="Arial"/>
              <a:ea typeface="Arial"/>
              <a:cs typeface="Arial"/>
              <a:sym typeface="Arial"/>
            </a:endParaRPr>
          </a:p>
        </p:txBody>
      </p:sp>
      <p:sp>
        <p:nvSpPr>
          <p:cNvPr id="88" name="Google Shape;88;p3"/>
          <p:cNvSpPr txBox="1"/>
          <p:nvPr/>
        </p:nvSpPr>
        <p:spPr>
          <a:xfrm>
            <a:off x="-4076525" y="6141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Main Ideas/Reasons- Broad or Too Narrow</a:t>
            </a:r>
            <a:endParaRPr b="1" i="0" sz="1400" u="none" cap="none" strike="noStrike">
              <a:solidFill>
                <a:schemeClr val="dk1"/>
              </a:solidFill>
              <a:latin typeface="Arial"/>
              <a:ea typeface="Arial"/>
              <a:cs typeface="Arial"/>
              <a:sym typeface="Arial"/>
            </a:endParaRPr>
          </a:p>
        </p:txBody>
      </p:sp>
      <p:sp>
        <p:nvSpPr>
          <p:cNvPr id="89" name="Google Shape;89;p3"/>
          <p:cNvSpPr txBox="1"/>
          <p:nvPr/>
        </p:nvSpPr>
        <p:spPr>
          <a:xfrm>
            <a:off x="-2038262" y="278910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9: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90" name="Google Shape;90;p3"/>
          <p:cNvSpPr txBox="1"/>
          <p:nvPr/>
        </p:nvSpPr>
        <p:spPr>
          <a:xfrm>
            <a:off x="-2038262" y="1176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a:t>
            </a:r>
            <a:r>
              <a:rPr b="1" i="0" lang="en" sz="1400" u="none" cap="none" strike="noStrike">
                <a:solidFill>
                  <a:schemeClr val="dk1"/>
                </a:solidFill>
                <a:latin typeface="Arial"/>
                <a:ea typeface="Arial"/>
                <a:cs typeface="Arial"/>
                <a:sym typeface="Arial"/>
              </a:rPr>
              <a:t>Lesson 8: Generating Broad Yet Distinct Main Ideas/Reasons </a:t>
            </a:r>
            <a:endParaRPr b="1" i="0" sz="1400" u="none" cap="none" strike="noStrike">
              <a:solidFill>
                <a:schemeClr val="dk1"/>
              </a:solidFill>
              <a:latin typeface="Arial"/>
              <a:ea typeface="Arial"/>
              <a:cs typeface="Arial"/>
              <a:sym typeface="Arial"/>
            </a:endParaRPr>
          </a:p>
        </p:txBody>
      </p:sp>
      <p:sp>
        <p:nvSpPr>
          <p:cNvPr id="91" name="Google Shape;91;p3"/>
          <p:cNvSpPr txBox="1"/>
          <p:nvPr/>
        </p:nvSpPr>
        <p:spPr>
          <a:xfrm>
            <a:off x="-2034462" y="126145"/>
            <a:ext cx="1956600" cy="625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7: Recognizing Givens and Variables</a:t>
            </a:r>
            <a:endParaRPr b="1" i="0" sz="1200" u="none" cap="none" strike="noStrike">
              <a:solidFill>
                <a:schemeClr val="dk1"/>
              </a:solidFill>
              <a:latin typeface="Arial"/>
              <a:ea typeface="Arial"/>
              <a:cs typeface="Arial"/>
              <a:sym typeface="Arial"/>
            </a:endParaRPr>
          </a:p>
        </p:txBody>
      </p:sp>
      <p:sp>
        <p:nvSpPr>
          <p:cNvPr id="92" name="Google Shape;92;p3"/>
          <p:cNvSpPr txBox="1"/>
          <p:nvPr/>
        </p:nvSpPr>
        <p:spPr>
          <a:xfrm>
            <a:off x="10239913" y="576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Main Idea/Reason Blurbs into Sentences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3" name="Google Shape;93;p3"/>
          <p:cNvSpPr txBox="1"/>
          <p:nvPr/>
        </p:nvSpPr>
        <p:spPr>
          <a:xfrm>
            <a:off x="10140063" y="26206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14: The Missing Main Idea/Reason</a:t>
            </a:r>
            <a:endParaRPr b="1" i="0" sz="1400" u="none" cap="none" strike="noStrike">
              <a:solidFill>
                <a:schemeClr val="dk1"/>
              </a:solidFill>
              <a:latin typeface="Arial"/>
              <a:ea typeface="Arial"/>
              <a:cs typeface="Arial"/>
              <a:sym typeface="Arial"/>
            </a:endParaRPr>
          </a:p>
        </p:txBody>
      </p:sp>
      <p:sp>
        <p:nvSpPr>
          <p:cNvPr id="94" name="Google Shape;94;p3"/>
          <p:cNvSpPr txBox="1"/>
          <p:nvPr/>
        </p:nvSpPr>
        <p:spPr>
          <a:xfrm>
            <a:off x="-2038262" y="4264432"/>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Revising Boring, Redundant Main Idea/Reason Sentences </a:t>
            </a:r>
            <a:endParaRPr b="1" i="0" sz="1400" u="none" cap="none" strike="noStrike">
              <a:solidFill>
                <a:schemeClr val="dk1"/>
              </a:solidFill>
              <a:latin typeface="Arial"/>
              <a:ea typeface="Arial"/>
              <a:cs typeface="Arial"/>
              <a:sym typeface="Arial"/>
            </a:endParaRPr>
          </a:p>
        </p:txBody>
      </p:sp>
      <p:sp>
        <p:nvSpPr>
          <p:cNvPr id="95" name="Google Shape;95;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6" name="Google Shape;96;p3"/>
          <p:cNvSpPr txBox="1"/>
          <p:nvPr/>
        </p:nvSpPr>
        <p:spPr>
          <a:xfrm>
            <a:off x="10140063" y="14332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7" name="Google Shape;97;p3"/>
          <p:cNvSpPr txBox="1"/>
          <p:nvPr/>
        </p:nvSpPr>
        <p:spPr>
          <a:xfrm>
            <a:off x="10140063" y="36561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15: Word Referent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10239913" y="48673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16: Preparing to Write a Response to Text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9" name="Google Shape;99;p3"/>
          <p:cNvSpPr txBox="1"/>
          <p:nvPr/>
        </p:nvSpPr>
        <p:spPr>
          <a:xfrm>
            <a:off x="10239913" y="61415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17: Preparing to Write a Response to Multiple Text</a:t>
            </a:r>
            <a:endParaRPr b="1" i="0" sz="1400" u="none" cap="none" strike="noStrike">
              <a:solidFill>
                <a:schemeClr val="dk1"/>
              </a:solidFill>
              <a:latin typeface="Arial"/>
              <a:ea typeface="Arial"/>
              <a:cs typeface="Arial"/>
              <a:sym typeface="Arial"/>
            </a:endParaRPr>
          </a:p>
        </p:txBody>
      </p:sp>
      <p:sp>
        <p:nvSpPr>
          <p:cNvPr id="100" name="Google Shape;100;p3"/>
          <p:cNvSpPr txBox="1"/>
          <p:nvPr/>
        </p:nvSpPr>
        <p:spPr>
          <a:xfrm>
            <a:off x="-2038262" y="60186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11: Using a Thesaurus - optional</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graphicFrame>
        <p:nvGraphicFramePr>
          <p:cNvPr id="105" name="Google Shape;105;p4"/>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6" name="Google Shape;106;p4"/>
          <p:cNvSpPr txBox="1"/>
          <p:nvPr/>
        </p:nvSpPr>
        <p:spPr>
          <a:xfrm>
            <a:off x="-4076525" y="14529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a:t>
            </a:r>
            <a:r>
              <a:rPr b="1" i="1" lang="en" sz="1400" u="none" cap="none" strike="noStrike">
                <a:solidFill>
                  <a:schemeClr val="dk1"/>
                </a:solidFill>
                <a:latin typeface="Arial"/>
                <a:ea typeface="Arial"/>
                <a:cs typeface="Arial"/>
                <a:sym typeface="Arial"/>
              </a:rPr>
              <a:t>Just Okay...or Much Better? </a:t>
            </a:r>
            <a:endParaRPr b="1" i="0" sz="1400" u="none" cap="none" strike="noStrike">
              <a:solidFill>
                <a:schemeClr val="dk1"/>
              </a:solidFill>
              <a:latin typeface="Arial"/>
              <a:ea typeface="Arial"/>
              <a:cs typeface="Arial"/>
              <a:sym typeface="Arial"/>
            </a:endParaRPr>
          </a:p>
        </p:txBody>
      </p:sp>
      <p:sp>
        <p:nvSpPr>
          <p:cNvPr id="107" name="Google Shape;107;p4"/>
          <p:cNvSpPr txBox="1"/>
          <p:nvPr/>
        </p:nvSpPr>
        <p:spPr>
          <a:xfrm>
            <a:off x="-4076500" y="2691570"/>
            <a:ext cx="1956600" cy="908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3:Sentence Matching</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1" i="1" sz="1200" u="none" cap="none" strike="noStrike">
              <a:solidFill>
                <a:schemeClr val="dk1"/>
              </a:solidFill>
              <a:latin typeface="Arial"/>
              <a:ea typeface="Arial"/>
              <a:cs typeface="Arial"/>
              <a:sym typeface="Arial"/>
            </a:endParaRPr>
          </a:p>
        </p:txBody>
      </p:sp>
      <p:sp>
        <p:nvSpPr>
          <p:cNvPr id="108" name="Google Shape;108;p4"/>
          <p:cNvSpPr txBox="1"/>
          <p:nvPr/>
        </p:nvSpPr>
        <p:spPr>
          <a:xfrm>
            <a:off x="-4076525"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What Does it Look Like and Why is it Important?</a:t>
            </a:r>
            <a:r>
              <a:rPr b="1" i="1" lang="en" sz="1400" u="none" cap="none" strike="noStrike">
                <a:solidFill>
                  <a:schemeClr val="dk1"/>
                </a:solidFill>
                <a:latin typeface="Arial"/>
                <a:ea typeface="Arial"/>
                <a:cs typeface="Arial"/>
                <a:sym typeface="Arial"/>
              </a:rPr>
              <a:t> </a:t>
            </a:r>
            <a:endParaRPr b="1" i="1" sz="1400" u="none" cap="none" strike="noStrike">
              <a:solidFill>
                <a:schemeClr val="dk1"/>
              </a:solidFill>
              <a:latin typeface="Arial"/>
              <a:ea typeface="Arial"/>
              <a:cs typeface="Arial"/>
              <a:sym typeface="Arial"/>
            </a:endParaRPr>
          </a:p>
        </p:txBody>
      </p:sp>
      <p:sp>
        <p:nvSpPr>
          <p:cNvPr id="109" name="Google Shape;109;p4"/>
          <p:cNvSpPr txBox="1"/>
          <p:nvPr/>
        </p:nvSpPr>
        <p:spPr>
          <a:xfrm>
            <a:off x="-4076525" y="369258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a:t>
            </a:r>
            <a:r>
              <a:rPr b="1" i="0" lang="en" sz="1200" u="none" cap="none" strike="noStrike">
                <a:solidFill>
                  <a:schemeClr val="dk1"/>
                </a:solidFill>
                <a:latin typeface="Arial"/>
                <a:ea typeface="Arial"/>
                <a:cs typeface="Arial"/>
                <a:sym typeface="Arial"/>
              </a:rPr>
              <a:t>Writing Sentences Using the Detail Generating Questions </a:t>
            </a:r>
            <a:endParaRPr b="1" i="0" sz="1200" u="none" cap="none" strike="noStrike">
              <a:solidFill>
                <a:schemeClr val="dk1"/>
              </a:solidFill>
              <a:latin typeface="Arial"/>
              <a:ea typeface="Arial"/>
              <a:cs typeface="Arial"/>
              <a:sym typeface="Arial"/>
            </a:endParaRPr>
          </a:p>
        </p:txBody>
      </p:sp>
      <p:sp>
        <p:nvSpPr>
          <p:cNvPr id="110" name="Google Shape;110;p4"/>
          <p:cNvSpPr txBox="1"/>
          <p:nvPr/>
        </p:nvSpPr>
        <p:spPr>
          <a:xfrm>
            <a:off x="-4076550" y="52403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Find the Overly General Words or Phrases</a:t>
            </a:r>
            <a:endParaRPr b="1" i="0" sz="1500" u="none" cap="none" strike="noStrike">
              <a:solidFill>
                <a:schemeClr val="dk1"/>
              </a:solidFill>
              <a:latin typeface="Arial"/>
              <a:ea typeface="Arial"/>
              <a:cs typeface="Arial"/>
              <a:sym typeface="Arial"/>
            </a:endParaRPr>
          </a:p>
        </p:txBody>
      </p:sp>
      <p:sp>
        <p:nvSpPr>
          <p:cNvPr id="111" name="Google Shape;111;p4"/>
          <p:cNvSpPr txBox="1"/>
          <p:nvPr/>
        </p:nvSpPr>
        <p:spPr>
          <a:xfrm>
            <a:off x="-4076500" y="6642082"/>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Break Up the Grocery List</a:t>
            </a: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12" name="Google Shape;112;p4"/>
          <p:cNvSpPr txBox="1"/>
          <p:nvPr/>
        </p:nvSpPr>
        <p:spPr>
          <a:xfrm>
            <a:off x="-2038262" y="12928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Flip the Sentence Subject</a:t>
            </a:r>
            <a:endParaRPr b="1" i="0" sz="1700" u="none" cap="none" strike="noStrike">
              <a:solidFill>
                <a:schemeClr val="dk1"/>
              </a:solidFill>
              <a:latin typeface="Arial"/>
              <a:ea typeface="Arial"/>
              <a:cs typeface="Arial"/>
              <a:sym typeface="Arial"/>
            </a:endParaRPr>
          </a:p>
        </p:txBody>
      </p:sp>
      <p:sp>
        <p:nvSpPr>
          <p:cNvPr id="113" name="Google Shape;113;p4"/>
          <p:cNvSpPr txBox="1"/>
          <p:nvPr/>
        </p:nvSpPr>
        <p:spPr>
          <a:xfrm>
            <a:off x="-2034462" y="1261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Using Detail Generating Questions</a:t>
            </a:r>
            <a:endParaRPr b="1" i="0" sz="1500" u="none" cap="none" strike="noStrike">
              <a:solidFill>
                <a:schemeClr val="dk1"/>
              </a:solidFill>
              <a:latin typeface="Arial"/>
              <a:ea typeface="Arial"/>
              <a:cs typeface="Arial"/>
              <a:sym typeface="Arial"/>
            </a:endParaRPr>
          </a:p>
        </p:txBody>
      </p:sp>
      <p:sp>
        <p:nvSpPr>
          <p:cNvPr id="114" name="Google Shape;114;p4"/>
          <p:cNvSpPr txBox="1"/>
          <p:nvPr/>
        </p:nvSpPr>
        <p:spPr>
          <a:xfrm>
            <a:off x="-2038275" y="4008932"/>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10: Comparing and Contrasting in Research Simulation Tasks</a:t>
            </a:r>
            <a:endParaRPr b="1" i="1" sz="1200" u="none" cap="none" strike="noStrike">
              <a:solidFill>
                <a:schemeClr val="dk1"/>
              </a:solidFill>
              <a:latin typeface="Arial"/>
              <a:ea typeface="Arial"/>
              <a:cs typeface="Arial"/>
              <a:sym typeface="Arial"/>
            </a:endParaRPr>
          </a:p>
        </p:txBody>
      </p:sp>
      <p:sp>
        <p:nvSpPr>
          <p:cNvPr id="115" name="Google Shape;115;p4"/>
          <p:cNvSpPr txBox="1"/>
          <p:nvPr/>
        </p:nvSpPr>
        <p:spPr>
          <a:xfrm>
            <a:off x="-2038275" y="2626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Reading and Summarizing Texts</a:t>
            </a:r>
            <a:endParaRPr b="1" i="0" sz="1400" u="none" cap="none" strike="noStrike">
              <a:solidFill>
                <a:schemeClr val="dk1"/>
              </a:solidFill>
              <a:latin typeface="Arial"/>
              <a:ea typeface="Arial"/>
              <a:cs typeface="Arial"/>
              <a:sym typeface="Arial"/>
            </a:endParaRPr>
          </a:p>
        </p:txBody>
      </p:sp>
      <p:sp>
        <p:nvSpPr>
          <p:cNvPr id="116" name="Google Shape;116;p4"/>
          <p:cNvSpPr txBox="1"/>
          <p:nvPr/>
        </p:nvSpPr>
        <p:spPr>
          <a:xfrm>
            <a:off x="-2038275" y="5203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Paraphrasing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7" name="Google Shape;117;p4"/>
          <p:cNvSpPr txBox="1"/>
          <p:nvPr/>
        </p:nvSpPr>
        <p:spPr>
          <a:xfrm>
            <a:off x="-2038262" y="6518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Giving the Author Credit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8" name="Google Shape;118;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graphicFrame>
        <p:nvGraphicFramePr>
          <p:cNvPr id="123" name="Google Shape;123;gecd5e9b77b_0_0"/>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4" name="Google Shape;124;gecd5e9b77b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5" name="Google Shape;125;gecd5e9b77b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6" name="Google Shape;126;gecd5e9b77b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27" name="Google Shape;127;gecd5e9b77b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28" name="Google Shape;128;gecd5e9b77b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9" name="Google Shape;129;gecd5e9b77b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30" name="Google Shape;130;gecd5e9b77b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31" name="Google Shape;131;gecd5e9b77b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aphicFrame>
        <p:nvGraphicFramePr>
          <p:cNvPr id="136" name="Google Shape;136;p5"/>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37" name="Google Shape;137;p5"/>
          <p:cNvSpPr txBox="1"/>
          <p:nvPr/>
        </p:nvSpPr>
        <p:spPr>
          <a:xfrm>
            <a:off x="-2016200" y="11202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2: Research - Using Search Engines</a:t>
            </a:r>
            <a:endParaRPr b="1" i="0" sz="1400" u="none" cap="none" strike="noStrike">
              <a:solidFill>
                <a:schemeClr val="dk1"/>
              </a:solidFill>
              <a:latin typeface="Arial"/>
              <a:ea typeface="Arial"/>
              <a:cs typeface="Arial"/>
              <a:sym typeface="Arial"/>
            </a:endParaRPr>
          </a:p>
        </p:txBody>
      </p:sp>
      <p:sp>
        <p:nvSpPr>
          <p:cNvPr id="138" name="Google Shape;138;p5"/>
          <p:cNvSpPr txBox="1"/>
          <p:nvPr/>
        </p:nvSpPr>
        <p:spPr>
          <a:xfrm>
            <a:off x="-2032800" y="21871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Using Images</a:t>
            </a:r>
            <a:endParaRPr b="1" i="0" sz="1400" u="none" cap="none" strike="noStrike">
              <a:solidFill>
                <a:schemeClr val="dk1"/>
              </a:solidFill>
              <a:latin typeface="Arial"/>
              <a:ea typeface="Arial"/>
              <a:cs typeface="Arial"/>
              <a:sym typeface="Arial"/>
            </a:endParaRPr>
          </a:p>
        </p:txBody>
      </p:sp>
      <p:sp>
        <p:nvSpPr>
          <p:cNvPr id="139" name="Google Shape;139;p5"/>
          <p:cNvSpPr txBox="1"/>
          <p:nvPr/>
        </p:nvSpPr>
        <p:spPr>
          <a:xfrm>
            <a:off x="-2016200" y="304902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Researching a Topic of Interest</a:t>
            </a:r>
            <a:endParaRPr b="1" i="0" sz="1400" u="none" cap="none" strike="noStrike">
              <a:solidFill>
                <a:schemeClr val="dk1"/>
              </a:solidFill>
              <a:latin typeface="Arial"/>
              <a:ea typeface="Arial"/>
              <a:cs typeface="Arial"/>
              <a:sym typeface="Arial"/>
            </a:endParaRPr>
          </a:p>
        </p:txBody>
      </p:sp>
      <p:sp>
        <p:nvSpPr>
          <p:cNvPr id="140" name="Google Shape;140;p5"/>
          <p:cNvSpPr txBox="1"/>
          <p:nvPr/>
        </p:nvSpPr>
        <p:spPr>
          <a:xfrm>
            <a:off x="-2016200" y="41587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Gleaning Information</a:t>
            </a:r>
            <a:endParaRPr b="1" i="0" sz="1400" u="none" cap="none" strike="noStrike">
              <a:solidFill>
                <a:schemeClr val="dk1"/>
              </a:solidFill>
              <a:latin typeface="Arial"/>
              <a:ea typeface="Arial"/>
              <a:cs typeface="Arial"/>
              <a:sym typeface="Arial"/>
            </a:endParaRPr>
          </a:p>
        </p:txBody>
      </p:sp>
      <p:sp>
        <p:nvSpPr>
          <p:cNvPr id="141" name="Google Shape;141;p5"/>
          <p:cNvSpPr txBox="1"/>
          <p:nvPr/>
        </p:nvSpPr>
        <p:spPr>
          <a:xfrm>
            <a:off x="-2016200" y="50205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6:Taking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2" name="Google Shape;142;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3" name="Google Shape;143;p5"/>
          <p:cNvSpPr txBox="1"/>
          <p:nvPr/>
        </p:nvSpPr>
        <p:spPr>
          <a:xfrm>
            <a:off x="-2032800" y="-194393"/>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Reading Strategically and Finding Information Within Text</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2032800" y="6130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a:t>
            </a:r>
            <a:r>
              <a:rPr b="1" i="0" lang="en" sz="1400" u="none" cap="none" strike="noStrike">
                <a:solidFill>
                  <a:schemeClr val="dk1"/>
                </a:solidFill>
                <a:highlight>
                  <a:srgbClr val="FFF2CC"/>
                </a:highlight>
                <a:latin typeface="Arial"/>
                <a:ea typeface="Arial"/>
                <a:cs typeface="Arial"/>
                <a:sym typeface="Arial"/>
              </a:rPr>
              <a:t>Research/Take Notes/Write/Cite</a:t>
            </a:r>
            <a:endParaRPr b="1" i="0" sz="1400" u="none" cap="none" strike="noStrike">
              <a:solidFill>
                <a:schemeClr val="dk1"/>
              </a:solidFill>
              <a:highlight>
                <a:srgbClr val="FFF2CC"/>
              </a:highlight>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10331025"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8: Locating Golden Bricks for Research</a:t>
            </a:r>
            <a:endParaRPr b="1" i="0" sz="1400" u="none" cap="none" strike="noStrike">
              <a:solidFill>
                <a:schemeClr val="dk1"/>
              </a:solidFill>
              <a:latin typeface="Arial"/>
              <a:ea typeface="Arial"/>
              <a:cs typeface="Arial"/>
              <a:sym typeface="Arial"/>
            </a:endParaRPr>
          </a:p>
        </p:txBody>
      </p:sp>
      <p:sp>
        <p:nvSpPr>
          <p:cNvPr id="146" name="Google Shape;146;p5"/>
          <p:cNvSpPr txBox="1"/>
          <p:nvPr/>
        </p:nvSpPr>
        <p:spPr>
          <a:xfrm>
            <a:off x="10331025" y="363867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Revise this Paragraph</a:t>
            </a:r>
            <a:endParaRPr b="1" i="0" sz="1400" u="none" cap="none" strike="noStrike">
              <a:solidFill>
                <a:schemeClr val="dk1"/>
              </a:solidFill>
              <a:latin typeface="Arial"/>
              <a:ea typeface="Arial"/>
              <a:cs typeface="Arial"/>
              <a:sym typeface="Arial"/>
            </a:endParaRPr>
          </a:p>
        </p:txBody>
      </p:sp>
      <p:sp>
        <p:nvSpPr>
          <p:cNvPr id="147" name="Google Shape;147;p5"/>
          <p:cNvSpPr txBox="1"/>
          <p:nvPr/>
        </p:nvSpPr>
        <p:spPr>
          <a:xfrm>
            <a:off x="10413550" y="24666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Transitional Words and Phrases</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413550" y="45769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Writing a Paragraph Using Supporting Details</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331025" y="568060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a:t>
            </a:r>
            <a:r>
              <a:rPr b="1" i="0" lang="en" sz="1200" u="none" cap="none" strike="noStrike">
                <a:solidFill>
                  <a:schemeClr val="dk1"/>
                </a:solidFill>
                <a:latin typeface="Arial"/>
                <a:ea typeface="Arial"/>
                <a:cs typeface="Arial"/>
                <a:sym typeface="Arial"/>
              </a:rPr>
              <a:t>Using Information to Create Well-Developed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graphicFrame>
        <p:nvGraphicFramePr>
          <p:cNvPr id="154" name="Google Shape;154;p6"/>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5" name="Google Shape;155;p6"/>
          <p:cNvSpPr txBox="1"/>
          <p:nvPr/>
        </p:nvSpPr>
        <p:spPr>
          <a:xfrm>
            <a:off x="-2016200"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Writing an Attention Grabbing Lead</a:t>
            </a:r>
            <a:endParaRPr b="1" i="0" sz="1400" u="none" cap="none" strike="noStrike">
              <a:solidFill>
                <a:schemeClr val="dk1"/>
              </a:solidFill>
              <a:latin typeface="Arial"/>
              <a:ea typeface="Arial"/>
              <a:cs typeface="Arial"/>
              <a:sym typeface="Arial"/>
            </a:endParaRPr>
          </a:p>
        </p:txBody>
      </p:sp>
      <p:sp>
        <p:nvSpPr>
          <p:cNvPr id="156" name="Google Shape;156;p6"/>
          <p:cNvSpPr txBox="1"/>
          <p:nvPr/>
        </p:nvSpPr>
        <p:spPr>
          <a:xfrm>
            <a:off x="-2032800" y="24349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Effective Topic Sentences</a:t>
            </a:r>
            <a:endParaRPr b="1" i="0" sz="1400" u="none" cap="none" strike="noStrike">
              <a:solidFill>
                <a:schemeClr val="dk1"/>
              </a:solidFill>
              <a:latin typeface="Arial"/>
              <a:ea typeface="Arial"/>
              <a:cs typeface="Arial"/>
              <a:sym typeface="Arial"/>
            </a:endParaRPr>
          </a:p>
        </p:txBody>
      </p:sp>
      <p:sp>
        <p:nvSpPr>
          <p:cNvPr id="157" name="Google Shape;157;p6"/>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Leads and Topic Sentences</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34757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Writing Topic Sentences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4725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Writing the Introduction Paragraph</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32800" y="60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Writing Response to Text Introductions</a:t>
            </a:r>
            <a:endParaRPr b="1" i="0" sz="1400" u="none" cap="none" strike="noStrike">
              <a:solidFill>
                <a:schemeClr val="dk1"/>
              </a:solidFill>
              <a:latin typeface="Arial"/>
              <a:ea typeface="Arial"/>
              <a:cs typeface="Arial"/>
              <a:sym typeface="Arial"/>
            </a:endParaRPr>
          </a:p>
        </p:txBody>
      </p:sp>
      <p:sp>
        <p:nvSpPr>
          <p:cNvPr id="161" name="Google Shape;161;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graphicFrame>
        <p:nvGraphicFramePr>
          <p:cNvPr id="166" name="Google Shape;166;p7"/>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7" name="Google Shape;167;p7"/>
          <p:cNvSpPr txBox="1"/>
          <p:nvPr/>
        </p:nvSpPr>
        <p:spPr>
          <a:xfrm>
            <a:off x="-2016200" y="1169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Revise This Conclusion Paragraph</a:t>
            </a:r>
            <a:endParaRPr b="1" i="0" sz="1400" u="none" cap="none" strike="noStrike">
              <a:solidFill>
                <a:schemeClr val="dk1"/>
              </a:solidFill>
              <a:latin typeface="Arial"/>
              <a:ea typeface="Arial"/>
              <a:cs typeface="Arial"/>
              <a:sym typeface="Arial"/>
            </a:endParaRPr>
          </a:p>
        </p:txBody>
      </p:sp>
      <p:sp>
        <p:nvSpPr>
          <p:cNvPr id="168" name="Google Shape;168;p7"/>
          <p:cNvSpPr txBox="1"/>
          <p:nvPr/>
        </p:nvSpPr>
        <p:spPr>
          <a:xfrm>
            <a:off x="-2016200" y="225012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Definitive Words and Phrases</a:t>
            </a:r>
            <a:endParaRPr b="1" i="0" sz="1400" u="none" cap="none" strike="noStrike">
              <a:solidFill>
                <a:schemeClr val="dk1"/>
              </a:solidFill>
              <a:latin typeface="Arial"/>
              <a:ea typeface="Arial"/>
              <a:cs typeface="Arial"/>
              <a:sym typeface="Arial"/>
            </a:endParaRPr>
          </a:p>
        </p:txBody>
      </p:sp>
      <p:sp>
        <p:nvSpPr>
          <p:cNvPr id="169" name="Google Shape;169;p7"/>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Dull Conclusion Paragraphs</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016200" y="29419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Hypothetical Anecdote</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016200" y="400358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11: Analyzing More Complex Conclusion Paragraphs</a:t>
            </a:r>
            <a:endParaRPr b="1" i="0" sz="1200" u="none" cap="none" strike="noStrike">
              <a:solidFill>
                <a:schemeClr val="dk1"/>
              </a:solidFill>
              <a:latin typeface="Arial"/>
              <a:ea typeface="Arial"/>
              <a:cs typeface="Arial"/>
              <a:sym typeface="Arial"/>
            </a:endParaRPr>
          </a:p>
        </p:txBody>
      </p:sp>
      <p:sp>
        <p:nvSpPr>
          <p:cNvPr id="172" name="Google Shape;172;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73" name="Google Shape;173;p7"/>
          <p:cNvSpPr txBox="1"/>
          <p:nvPr/>
        </p:nvSpPr>
        <p:spPr>
          <a:xfrm>
            <a:off x="-2111350" y="49635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12: Crafting Powerful Conclusion Paragraphs</a:t>
            </a:r>
            <a:endParaRPr b="1" i="0" sz="1200" u="none" cap="none" strike="noStrike">
              <a:solidFill>
                <a:schemeClr val="dk1"/>
              </a:solidFill>
              <a:latin typeface="Arial"/>
              <a:ea typeface="Arial"/>
              <a:cs typeface="Arial"/>
              <a:sym typeface="Arial"/>
            </a:endParaRPr>
          </a:p>
        </p:txBody>
      </p:sp>
      <p:sp>
        <p:nvSpPr>
          <p:cNvPr id="174" name="Google Shape;174;p7"/>
          <p:cNvSpPr txBox="1"/>
          <p:nvPr/>
        </p:nvSpPr>
        <p:spPr>
          <a:xfrm>
            <a:off x="-2111350" y="5923482"/>
            <a:ext cx="1956600" cy="625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13: Broadening Your Topic</a:t>
            </a:r>
            <a:endParaRPr b="1" i="0" sz="1200" u="none" cap="none" strike="noStrike">
              <a:solidFill>
                <a:schemeClr val="dk1"/>
              </a:solidFill>
              <a:latin typeface="Arial"/>
              <a:ea typeface="Arial"/>
              <a:cs typeface="Arial"/>
              <a:sym typeface="Arial"/>
            </a:endParaRPr>
          </a:p>
        </p:txBody>
      </p:sp>
      <p:sp>
        <p:nvSpPr>
          <p:cNvPr id="175" name="Google Shape;175;p7"/>
          <p:cNvSpPr txBox="1"/>
          <p:nvPr/>
        </p:nvSpPr>
        <p:spPr>
          <a:xfrm>
            <a:off x="-2111350" y="66710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14: Writing Response to Text Conclusion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8"/>
          <p:cNvGraphicFramePr/>
          <p:nvPr/>
        </p:nvGraphicFramePr>
        <p:xfrm>
          <a:off x="13" y="2282547"/>
          <a:ext cx="3000000" cy="3000000"/>
        </p:xfrm>
        <a:graphic>
          <a:graphicData uri="http://schemas.openxmlformats.org/drawingml/2006/table">
            <a:tbl>
              <a:tblPr>
                <a:noFill/>
                <a:tableStyleId>{6ED98CAC-742E-4083-9B2E-753746A2A4C1}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1" name="Google Shape;181;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2" name="Google Shape;182;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5" name="Google Shape;185;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6" name="Google Shape;186;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7" name="Google Shape;187;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8" name="Google Shape;188;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