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05C6A9D8-4F61-4BF0-AD25-9A712FC2CFEB}">
  <a:tblStyle styleId="{05C6A9D8-4F61-4BF0-AD25-9A712FC2CFEB}"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0" name="Shape 200"/>
        <p:cNvGrpSpPr/>
        <p:nvPr/>
      </p:nvGrpSpPr>
      <p:grpSpPr>
        <a:xfrm>
          <a:off x="0" y="0"/>
          <a:ext cx="0" cy="0"/>
          <a:chOff x="0" y="0"/>
          <a:chExt cx="0" cy="0"/>
        </a:xfrm>
      </p:grpSpPr>
      <p:sp>
        <p:nvSpPr>
          <p:cNvPr id="201" name="Google Shape;201;g2efc8ddb952_0_85:notes"/>
          <p:cNvSpPr/>
          <p:nvPr>
            <p:ph idx="2" type="sldImg"/>
          </p:nvPr>
        </p:nvSpPr>
        <p:spPr>
          <a:xfrm>
            <a:off x="381287"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2" name="Google Shape;202;g2efc8ddb952_0_8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4" name="Shape 214"/>
        <p:cNvGrpSpPr/>
        <p:nvPr/>
      </p:nvGrpSpPr>
      <p:grpSpPr>
        <a:xfrm>
          <a:off x="0" y="0"/>
          <a:ext cx="0" cy="0"/>
          <a:chOff x="0" y="0"/>
          <a:chExt cx="0" cy="0"/>
        </a:xfrm>
      </p:grpSpPr>
      <p:sp>
        <p:nvSpPr>
          <p:cNvPr id="215" name="Google Shape;215;g2efc8ddb952_0_97:notes"/>
          <p:cNvSpPr/>
          <p:nvPr>
            <p:ph idx="2" type="sldImg"/>
          </p:nvPr>
        </p:nvSpPr>
        <p:spPr>
          <a:xfrm>
            <a:off x="381287"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6" name="Google Shape;216;g2efc8ddb952_0_9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2e983987a9f_0_6:notes"/>
          <p:cNvSpPr/>
          <p:nvPr>
            <p:ph idx="2" type="sldImg"/>
          </p:nvPr>
        </p:nvSpPr>
        <p:spPr>
          <a:xfrm>
            <a:off x="381287"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2e983987a9f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 name="Shape 75"/>
        <p:cNvGrpSpPr/>
        <p:nvPr/>
      </p:nvGrpSpPr>
      <p:grpSpPr>
        <a:xfrm>
          <a:off x="0" y="0"/>
          <a:ext cx="0" cy="0"/>
          <a:chOff x="0" y="0"/>
          <a:chExt cx="0" cy="0"/>
        </a:xfrm>
      </p:grpSpPr>
      <p:sp>
        <p:nvSpPr>
          <p:cNvPr id="76" name="Google Shape;76;g2e983987a9f_0_194:notes"/>
          <p:cNvSpPr/>
          <p:nvPr>
            <p:ph idx="2" type="sldImg"/>
          </p:nvPr>
        </p:nvSpPr>
        <p:spPr>
          <a:xfrm>
            <a:off x="381287"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7" name="Google Shape;77;g2e983987a9f_0_19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g2e983987a9f_0_71:notes"/>
          <p:cNvSpPr/>
          <p:nvPr>
            <p:ph idx="2" type="sldImg"/>
          </p:nvPr>
        </p:nvSpPr>
        <p:spPr>
          <a:xfrm>
            <a:off x="381287"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4" name="Google Shape;94;g2e983987a9f_0_7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g2e983987a9f_0_132:notes"/>
          <p:cNvSpPr/>
          <p:nvPr>
            <p:ph idx="2" type="sldImg"/>
          </p:nvPr>
        </p:nvSpPr>
        <p:spPr>
          <a:xfrm>
            <a:off x="381287"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9" name="Google Shape;109;g2e983987a9f_0_1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6" name="Shape 126"/>
        <p:cNvGrpSpPr/>
        <p:nvPr/>
      </p:nvGrpSpPr>
      <p:grpSpPr>
        <a:xfrm>
          <a:off x="0" y="0"/>
          <a:ext cx="0" cy="0"/>
          <a:chOff x="0" y="0"/>
          <a:chExt cx="0" cy="0"/>
        </a:xfrm>
      </p:grpSpPr>
      <p:sp>
        <p:nvSpPr>
          <p:cNvPr id="127" name="Google Shape;127;g2efc8ddb952_0_0:notes"/>
          <p:cNvSpPr/>
          <p:nvPr>
            <p:ph idx="2" type="sldImg"/>
          </p:nvPr>
        </p:nvSpPr>
        <p:spPr>
          <a:xfrm>
            <a:off x="381287"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8" name="Google Shape;128;g2efc8ddb952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g2efc8ddb952_0_33:notes"/>
          <p:cNvSpPr/>
          <p:nvPr>
            <p:ph idx="2" type="sldImg"/>
          </p:nvPr>
        </p:nvSpPr>
        <p:spPr>
          <a:xfrm>
            <a:off x="381287"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0" name="Google Shape;150;g2efc8ddb952_0_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g2efc8ddb952_0_50:notes"/>
          <p:cNvSpPr/>
          <p:nvPr>
            <p:ph idx="2" type="sldImg"/>
          </p:nvPr>
        </p:nvSpPr>
        <p:spPr>
          <a:xfrm>
            <a:off x="381287"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0" name="Google Shape;170;g2efc8ddb952_0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3" name="Shape 183"/>
        <p:cNvGrpSpPr/>
        <p:nvPr/>
      </p:nvGrpSpPr>
      <p:grpSpPr>
        <a:xfrm>
          <a:off x="0" y="0"/>
          <a:ext cx="0" cy="0"/>
          <a:chOff x="0" y="0"/>
          <a:chExt cx="0" cy="0"/>
        </a:xfrm>
      </p:grpSpPr>
      <p:sp>
        <p:nvSpPr>
          <p:cNvPr id="184" name="Google Shape;184;g2efc8ddb952_0_73:notes"/>
          <p:cNvSpPr/>
          <p:nvPr>
            <p:ph idx="2" type="sldImg"/>
          </p:nvPr>
        </p:nvSpPr>
        <p:spPr>
          <a:xfrm>
            <a:off x="381287"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5" name="Google Shape;185;g2efc8ddb952_0_7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nvSpPr>
        <p:spPr>
          <a:xfrm>
            <a:off x="0" y="0"/>
            <a:ext cx="9022500" cy="11697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6400">
                <a:solidFill>
                  <a:schemeClr val="dk1"/>
                </a:solidFill>
              </a:rPr>
              <a:t>First </a:t>
            </a:r>
            <a:r>
              <a:rPr lang="en" sz="6400">
                <a:solidFill>
                  <a:schemeClr val="dk1"/>
                </a:solidFill>
              </a:rPr>
              <a:t>Grade Pacing Tool</a:t>
            </a:r>
            <a:endParaRPr sz="6400">
              <a:solidFill>
                <a:schemeClr val="dk1"/>
              </a:solidFill>
            </a:endParaRPr>
          </a:p>
        </p:txBody>
      </p:sp>
      <p:sp>
        <p:nvSpPr>
          <p:cNvPr id="55" name="Google Shape;55;p13"/>
          <p:cNvSpPr txBox="1"/>
          <p:nvPr/>
        </p:nvSpPr>
        <p:spPr>
          <a:xfrm>
            <a:off x="219750" y="1169700"/>
            <a:ext cx="8704500" cy="39096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2200">
                <a:solidFill>
                  <a:schemeClr val="dk1"/>
                </a:solidFill>
              </a:rPr>
              <a:t>T</a:t>
            </a:r>
            <a:r>
              <a:rPr lang="en" sz="2200">
                <a:solidFill>
                  <a:schemeClr val="dk1"/>
                </a:solidFill>
              </a:rPr>
              <a:t>his interactive pacing tool was created to be used in conjunction with the Weekly Pacing Guide to support instructional pacing decisions. Simply drag and drop lessons into the table to meet your needs. It includes lessons from each skill section of your resource. Any lessons in green are considered foundational lessons and come from the Getting Ready to Write section of the resource. Those lessons in yellow come from the Art Connections section and support or enhance the foundational skills. They can be utilized for application, scaffolding, for intervention, or for review and reinforcement. Lessons in pink are Vocabulary lessons. Once copied, this tool is customizable to your timeframes and preferences.</a:t>
            </a:r>
            <a:endParaRPr sz="2500">
              <a:solidFill>
                <a:schemeClr val="dk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3" name="Shape 203"/>
        <p:cNvGrpSpPr/>
        <p:nvPr/>
      </p:nvGrpSpPr>
      <p:grpSpPr>
        <a:xfrm>
          <a:off x="0" y="0"/>
          <a:ext cx="0" cy="0"/>
          <a:chOff x="0" y="0"/>
          <a:chExt cx="0" cy="0"/>
        </a:xfrm>
      </p:grpSpPr>
      <p:graphicFrame>
        <p:nvGraphicFramePr>
          <p:cNvPr id="204" name="Google Shape;204;p22"/>
          <p:cNvGraphicFramePr/>
          <p:nvPr/>
        </p:nvGraphicFramePr>
        <p:xfrm>
          <a:off x="90511" y="805909"/>
          <a:ext cx="3000000" cy="3000000"/>
        </p:xfrm>
        <a:graphic>
          <a:graphicData uri="http://schemas.openxmlformats.org/drawingml/2006/table">
            <a:tbl>
              <a:tblPr>
                <a:noFill/>
                <a:tableStyleId>{05C6A9D8-4F61-4BF0-AD25-9A712FC2CFEB}</a:tableStyleId>
              </a:tblPr>
              <a:tblGrid>
                <a:gridCol w="1792600"/>
                <a:gridCol w="1792600"/>
                <a:gridCol w="1792600"/>
                <a:gridCol w="1792600"/>
                <a:gridCol w="1792600"/>
              </a:tblGrid>
              <a:tr h="1460975">
                <a:tc>
                  <a:txBody>
                    <a:bodyPr/>
                    <a:lstStyle/>
                    <a:p>
                      <a:pPr indent="0" lvl="0" marL="0" rtl="0" algn="l">
                        <a:spcBef>
                          <a:spcPts val="0"/>
                        </a:spcBef>
                        <a:spcAft>
                          <a:spcPts val="0"/>
                        </a:spcAft>
                        <a:buNone/>
                      </a:pPr>
                      <a:r>
                        <a:t/>
                      </a:r>
                      <a:endParaRPr sz="900"/>
                    </a:p>
                  </a:txBody>
                  <a:tcPr marT="91425" marB="91425" marR="91425" marL="91425"/>
                </a:tc>
                <a:tc>
                  <a:txBody>
                    <a:bodyPr/>
                    <a:lstStyle/>
                    <a:p>
                      <a:pPr indent="0" lvl="0" marL="0" rtl="0" algn="l">
                        <a:spcBef>
                          <a:spcPts val="0"/>
                        </a:spcBef>
                        <a:spcAft>
                          <a:spcPts val="0"/>
                        </a:spcAft>
                        <a:buNone/>
                      </a:pPr>
                      <a:r>
                        <a:t/>
                      </a:r>
                      <a:endParaRPr sz="900"/>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r>
              <a:tr h="1500125">
                <a:tc>
                  <a:txBody>
                    <a:bodyPr/>
                    <a:lstStyle/>
                    <a:p>
                      <a:pPr indent="0" lvl="0" marL="0" rtl="0" algn="l">
                        <a:spcBef>
                          <a:spcPts val="0"/>
                        </a:spcBef>
                        <a:spcAft>
                          <a:spcPts val="0"/>
                        </a:spcAft>
                        <a:buNone/>
                      </a:pPr>
                      <a:r>
                        <a:t/>
                      </a:r>
                      <a:endParaRPr sz="900"/>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sz="1400"/>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r>
              <a:tr h="1308425">
                <a:tc>
                  <a:txBody>
                    <a:bodyPr/>
                    <a:lstStyle/>
                    <a:p>
                      <a:pPr indent="0" lvl="0" marL="0" rtl="0" algn="l">
                        <a:spcBef>
                          <a:spcPts val="0"/>
                        </a:spcBef>
                        <a:spcAft>
                          <a:spcPts val="0"/>
                        </a:spcAft>
                        <a:buNone/>
                      </a:pPr>
                      <a:r>
                        <a:t/>
                      </a:r>
                      <a:endParaRPr sz="900"/>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sz="1400"/>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r>
            </a:tbl>
          </a:graphicData>
        </a:graphic>
      </p:graphicFrame>
      <p:sp>
        <p:nvSpPr>
          <p:cNvPr id="205" name="Google Shape;205;p22"/>
          <p:cNvSpPr txBox="1"/>
          <p:nvPr/>
        </p:nvSpPr>
        <p:spPr>
          <a:xfrm>
            <a:off x="-3177139" y="4245263"/>
            <a:ext cx="1778700" cy="4968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1000">
                <a:solidFill>
                  <a:schemeClr val="dk1"/>
                </a:solidFill>
              </a:rPr>
              <a:t>Lesson 24: Writing a Main Event (2-Day Lesson)</a:t>
            </a:r>
            <a:endParaRPr b="1" sz="700">
              <a:solidFill>
                <a:schemeClr val="dk1"/>
              </a:solidFill>
            </a:endParaRPr>
          </a:p>
        </p:txBody>
      </p:sp>
      <p:sp>
        <p:nvSpPr>
          <p:cNvPr id="206" name="Google Shape;206;p22"/>
          <p:cNvSpPr txBox="1"/>
          <p:nvPr>
            <p:ph type="title"/>
          </p:nvPr>
        </p:nvSpPr>
        <p:spPr>
          <a:xfrm>
            <a:off x="14566" y="100083"/>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Weeks 25-27: </a:t>
            </a:r>
            <a:r>
              <a:rPr lang="en"/>
              <a:t>Focus Genre: Narrative Writing</a:t>
            </a:r>
            <a:endParaRPr/>
          </a:p>
        </p:txBody>
      </p:sp>
      <p:sp>
        <p:nvSpPr>
          <p:cNvPr id="207" name="Google Shape;207;p22"/>
          <p:cNvSpPr txBox="1"/>
          <p:nvPr/>
        </p:nvSpPr>
        <p:spPr>
          <a:xfrm>
            <a:off x="-3160364" y="3424190"/>
            <a:ext cx="1778700" cy="6507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1000">
                <a:solidFill>
                  <a:schemeClr val="dk1"/>
                </a:solidFill>
              </a:rPr>
              <a:t>Lesson 23: Stretching Out the Main Event with Pictures</a:t>
            </a:r>
            <a:endParaRPr b="1" sz="500">
              <a:solidFill>
                <a:schemeClr val="dk1"/>
              </a:solidFill>
            </a:endParaRPr>
          </a:p>
        </p:txBody>
      </p:sp>
      <p:sp>
        <p:nvSpPr>
          <p:cNvPr id="208" name="Google Shape;208;p22"/>
          <p:cNvSpPr txBox="1"/>
          <p:nvPr/>
        </p:nvSpPr>
        <p:spPr>
          <a:xfrm>
            <a:off x="-3177139" y="-87386"/>
            <a:ext cx="1778700" cy="4968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1000">
                <a:solidFill>
                  <a:schemeClr val="dk1"/>
                </a:solidFill>
              </a:rPr>
              <a:t>Lesson 18: Entertaining Beginnings - Awareness</a:t>
            </a:r>
            <a:endParaRPr b="1" sz="700">
              <a:solidFill>
                <a:schemeClr val="dk1"/>
              </a:solidFill>
            </a:endParaRPr>
          </a:p>
        </p:txBody>
      </p:sp>
      <p:sp>
        <p:nvSpPr>
          <p:cNvPr id="209" name="Google Shape;209;p22"/>
          <p:cNvSpPr txBox="1"/>
          <p:nvPr/>
        </p:nvSpPr>
        <p:spPr>
          <a:xfrm>
            <a:off x="-3177139" y="559326"/>
            <a:ext cx="1778700" cy="4968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1000">
                <a:solidFill>
                  <a:schemeClr val="dk1"/>
                </a:solidFill>
              </a:rPr>
              <a:t>Lesson 19: Entertaining Beginnings - Modeling</a:t>
            </a:r>
            <a:endParaRPr b="1" sz="700">
              <a:solidFill>
                <a:schemeClr val="dk1"/>
              </a:solidFill>
            </a:endParaRPr>
          </a:p>
        </p:txBody>
      </p:sp>
      <p:sp>
        <p:nvSpPr>
          <p:cNvPr id="210" name="Google Shape;210;p22"/>
          <p:cNvSpPr txBox="1"/>
          <p:nvPr/>
        </p:nvSpPr>
        <p:spPr>
          <a:xfrm>
            <a:off x="-3177139" y="1206026"/>
            <a:ext cx="1778700" cy="4968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1000">
                <a:solidFill>
                  <a:schemeClr val="dk1"/>
                </a:solidFill>
              </a:rPr>
              <a:t>Lesson 20: Extended Endings - Awareness</a:t>
            </a:r>
            <a:endParaRPr b="1" sz="700">
              <a:solidFill>
                <a:schemeClr val="dk1"/>
              </a:solidFill>
            </a:endParaRPr>
          </a:p>
        </p:txBody>
      </p:sp>
      <p:sp>
        <p:nvSpPr>
          <p:cNvPr id="211" name="Google Shape;211;p22"/>
          <p:cNvSpPr txBox="1"/>
          <p:nvPr/>
        </p:nvSpPr>
        <p:spPr>
          <a:xfrm>
            <a:off x="-3160364" y="1811926"/>
            <a:ext cx="1778700" cy="6507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1000">
                <a:solidFill>
                  <a:schemeClr val="dk1"/>
                </a:solidFill>
              </a:rPr>
              <a:t>Lesson 21: Writing the Extended Ending to a Story</a:t>
            </a:r>
            <a:endParaRPr b="1" sz="700">
              <a:solidFill>
                <a:schemeClr val="dk1"/>
              </a:solidFill>
            </a:endParaRPr>
          </a:p>
        </p:txBody>
      </p:sp>
      <p:sp>
        <p:nvSpPr>
          <p:cNvPr id="212" name="Google Shape;212;p22"/>
          <p:cNvSpPr txBox="1"/>
          <p:nvPr/>
        </p:nvSpPr>
        <p:spPr>
          <a:xfrm>
            <a:off x="-3160364" y="2571751"/>
            <a:ext cx="1778700" cy="804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1000">
                <a:solidFill>
                  <a:schemeClr val="dk1"/>
                </a:solidFill>
              </a:rPr>
              <a:t>Lesson 22: Stretching out the Middle of the Story - The Main Event - Awareness</a:t>
            </a:r>
            <a:endParaRPr b="1" sz="800">
              <a:solidFill>
                <a:schemeClr val="dk1"/>
              </a:solidFill>
            </a:endParaRPr>
          </a:p>
        </p:txBody>
      </p:sp>
      <p:sp>
        <p:nvSpPr>
          <p:cNvPr id="213" name="Google Shape;213;p22"/>
          <p:cNvSpPr txBox="1"/>
          <p:nvPr/>
        </p:nvSpPr>
        <p:spPr>
          <a:xfrm>
            <a:off x="-1304350" y="14875"/>
            <a:ext cx="1127100" cy="7431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900">
                <a:solidFill>
                  <a:schemeClr val="dk1"/>
                </a:solidFill>
              </a:rPr>
              <a:t>Art Connection </a:t>
            </a:r>
            <a:r>
              <a:rPr b="1" lang="en" sz="900">
                <a:solidFill>
                  <a:schemeClr val="dk1"/>
                </a:solidFill>
              </a:rPr>
              <a:t>Lesson 6: Stretching Out the Middle</a:t>
            </a:r>
            <a:endParaRPr b="1" sz="900">
              <a:solidFill>
                <a:schemeClr val="dk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7" name="Shape 217"/>
        <p:cNvGrpSpPr/>
        <p:nvPr/>
      </p:nvGrpSpPr>
      <p:grpSpPr>
        <a:xfrm>
          <a:off x="0" y="0"/>
          <a:ext cx="0" cy="0"/>
          <a:chOff x="0" y="0"/>
          <a:chExt cx="0" cy="0"/>
        </a:xfrm>
      </p:grpSpPr>
      <p:graphicFrame>
        <p:nvGraphicFramePr>
          <p:cNvPr id="218" name="Google Shape;218;p23"/>
          <p:cNvGraphicFramePr/>
          <p:nvPr/>
        </p:nvGraphicFramePr>
        <p:xfrm>
          <a:off x="90511" y="805909"/>
          <a:ext cx="3000000" cy="3000000"/>
        </p:xfrm>
        <a:graphic>
          <a:graphicData uri="http://schemas.openxmlformats.org/drawingml/2006/table">
            <a:tbl>
              <a:tblPr>
                <a:noFill/>
                <a:tableStyleId>{05C6A9D8-4F61-4BF0-AD25-9A712FC2CFEB}</a:tableStyleId>
              </a:tblPr>
              <a:tblGrid>
                <a:gridCol w="1792600"/>
                <a:gridCol w="1792600"/>
                <a:gridCol w="1792600"/>
                <a:gridCol w="1792600"/>
                <a:gridCol w="1792600"/>
              </a:tblGrid>
              <a:tr h="1460975">
                <a:tc>
                  <a:txBody>
                    <a:bodyPr/>
                    <a:lstStyle/>
                    <a:p>
                      <a:pPr indent="0" lvl="0" marL="0" rtl="0" algn="l">
                        <a:spcBef>
                          <a:spcPts val="0"/>
                        </a:spcBef>
                        <a:spcAft>
                          <a:spcPts val="0"/>
                        </a:spcAft>
                        <a:buNone/>
                      </a:pPr>
                      <a:r>
                        <a:t/>
                      </a:r>
                      <a:endParaRPr sz="900"/>
                    </a:p>
                  </a:txBody>
                  <a:tcPr marT="91425" marB="91425" marR="91425" marL="91425"/>
                </a:tc>
                <a:tc>
                  <a:txBody>
                    <a:bodyPr/>
                    <a:lstStyle/>
                    <a:p>
                      <a:pPr indent="0" lvl="0" marL="0" rtl="0" algn="l">
                        <a:spcBef>
                          <a:spcPts val="0"/>
                        </a:spcBef>
                        <a:spcAft>
                          <a:spcPts val="0"/>
                        </a:spcAft>
                        <a:buNone/>
                      </a:pPr>
                      <a:r>
                        <a:t/>
                      </a:r>
                      <a:endParaRPr sz="900"/>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r>
              <a:tr h="1500125">
                <a:tc>
                  <a:txBody>
                    <a:bodyPr/>
                    <a:lstStyle/>
                    <a:p>
                      <a:pPr indent="0" lvl="0" marL="0" rtl="0" algn="l">
                        <a:spcBef>
                          <a:spcPts val="0"/>
                        </a:spcBef>
                        <a:spcAft>
                          <a:spcPts val="0"/>
                        </a:spcAft>
                        <a:buNone/>
                      </a:pPr>
                      <a:r>
                        <a:t/>
                      </a:r>
                      <a:endParaRPr sz="900"/>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sz="1400"/>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r>
              <a:tr h="1308425">
                <a:tc>
                  <a:txBody>
                    <a:bodyPr/>
                    <a:lstStyle/>
                    <a:p>
                      <a:pPr indent="0" lvl="0" marL="0" rtl="0" algn="l">
                        <a:spcBef>
                          <a:spcPts val="0"/>
                        </a:spcBef>
                        <a:spcAft>
                          <a:spcPts val="0"/>
                        </a:spcAft>
                        <a:buNone/>
                      </a:pPr>
                      <a:r>
                        <a:t/>
                      </a:r>
                      <a:endParaRPr sz="900"/>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sz="1400"/>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r>
            </a:tbl>
          </a:graphicData>
        </a:graphic>
      </p:graphicFrame>
      <p:sp>
        <p:nvSpPr>
          <p:cNvPr id="219" name="Google Shape;219;p23"/>
          <p:cNvSpPr txBox="1"/>
          <p:nvPr/>
        </p:nvSpPr>
        <p:spPr>
          <a:xfrm>
            <a:off x="-2626964" y="3766988"/>
            <a:ext cx="1778700" cy="3120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t/>
            </a:r>
            <a:endParaRPr b="1" sz="800">
              <a:solidFill>
                <a:schemeClr val="dk1"/>
              </a:solidFill>
            </a:endParaRPr>
          </a:p>
        </p:txBody>
      </p:sp>
      <p:sp>
        <p:nvSpPr>
          <p:cNvPr id="220" name="Google Shape;220;p23"/>
          <p:cNvSpPr txBox="1"/>
          <p:nvPr>
            <p:ph type="title"/>
          </p:nvPr>
        </p:nvSpPr>
        <p:spPr>
          <a:xfrm>
            <a:off x="52501" y="0"/>
            <a:ext cx="90390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Weeks 28-30: End of Year Writing - Review and Reinforce</a:t>
            </a:r>
            <a:endParaRPr/>
          </a:p>
          <a:p>
            <a:pPr indent="0" lvl="0" marL="0" rtl="0" algn="l">
              <a:spcBef>
                <a:spcPts val="0"/>
              </a:spcBef>
              <a:spcAft>
                <a:spcPts val="0"/>
              </a:spcAft>
              <a:buNone/>
            </a:pPr>
            <a:r>
              <a:rPr lang="en" sz="1800"/>
              <a:t>Type the lesson name and number into the boxes and move them into the calendar for planning.</a:t>
            </a:r>
            <a:endParaRPr sz="1800"/>
          </a:p>
        </p:txBody>
      </p:sp>
      <p:sp>
        <p:nvSpPr>
          <p:cNvPr id="221" name="Google Shape;221;p23"/>
          <p:cNvSpPr txBox="1"/>
          <p:nvPr/>
        </p:nvSpPr>
        <p:spPr>
          <a:xfrm>
            <a:off x="-2626964" y="3288540"/>
            <a:ext cx="1778700" cy="2811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t/>
            </a:r>
            <a:endParaRPr b="1" sz="600">
              <a:solidFill>
                <a:schemeClr val="dk1"/>
              </a:solidFill>
            </a:endParaRPr>
          </a:p>
        </p:txBody>
      </p:sp>
      <p:sp>
        <p:nvSpPr>
          <p:cNvPr id="222" name="Google Shape;222;p23"/>
          <p:cNvSpPr txBox="1"/>
          <p:nvPr/>
        </p:nvSpPr>
        <p:spPr>
          <a:xfrm>
            <a:off x="-2643739" y="-87386"/>
            <a:ext cx="1778700" cy="2967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t/>
            </a:r>
            <a:endParaRPr b="1" sz="700">
              <a:solidFill>
                <a:schemeClr val="dk1"/>
              </a:solidFill>
            </a:endParaRPr>
          </a:p>
        </p:txBody>
      </p:sp>
      <p:sp>
        <p:nvSpPr>
          <p:cNvPr id="223" name="Google Shape;223;p23"/>
          <p:cNvSpPr txBox="1"/>
          <p:nvPr/>
        </p:nvSpPr>
        <p:spPr>
          <a:xfrm>
            <a:off x="-2626964" y="559326"/>
            <a:ext cx="1778700" cy="2967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t/>
            </a:r>
            <a:endParaRPr b="1" sz="700">
              <a:solidFill>
                <a:schemeClr val="dk1"/>
              </a:solidFill>
            </a:endParaRPr>
          </a:p>
        </p:txBody>
      </p:sp>
      <p:sp>
        <p:nvSpPr>
          <p:cNvPr id="224" name="Google Shape;224;p23"/>
          <p:cNvSpPr txBox="1"/>
          <p:nvPr/>
        </p:nvSpPr>
        <p:spPr>
          <a:xfrm>
            <a:off x="-2643739" y="1206026"/>
            <a:ext cx="1778700" cy="3120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t/>
            </a:r>
            <a:endParaRPr b="1" sz="800">
              <a:solidFill>
                <a:schemeClr val="dk1"/>
              </a:solidFill>
            </a:endParaRPr>
          </a:p>
        </p:txBody>
      </p:sp>
      <p:sp>
        <p:nvSpPr>
          <p:cNvPr id="225" name="Google Shape;225;p23"/>
          <p:cNvSpPr txBox="1"/>
          <p:nvPr/>
        </p:nvSpPr>
        <p:spPr>
          <a:xfrm>
            <a:off x="-2626964" y="1947764"/>
            <a:ext cx="1778700" cy="3120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t/>
            </a:r>
            <a:endParaRPr b="1" sz="800">
              <a:solidFill>
                <a:schemeClr val="dk1"/>
              </a:solidFill>
            </a:endParaRPr>
          </a:p>
        </p:txBody>
      </p:sp>
      <p:sp>
        <p:nvSpPr>
          <p:cNvPr id="226" name="Google Shape;226;p23"/>
          <p:cNvSpPr txBox="1"/>
          <p:nvPr/>
        </p:nvSpPr>
        <p:spPr>
          <a:xfrm>
            <a:off x="-2626964" y="2571751"/>
            <a:ext cx="1778700" cy="3273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t/>
            </a:r>
            <a:endParaRPr b="1" sz="900">
              <a:solidFill>
                <a:schemeClr val="dk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6925" y="157925"/>
            <a:ext cx="92979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Weeks 1-3: Building Literacy Routines: Genre and Summarizing</a:t>
            </a:r>
            <a:endParaRPr/>
          </a:p>
        </p:txBody>
      </p:sp>
      <p:graphicFrame>
        <p:nvGraphicFramePr>
          <p:cNvPr id="61" name="Google Shape;61;p14"/>
          <p:cNvGraphicFramePr/>
          <p:nvPr/>
        </p:nvGraphicFramePr>
        <p:xfrm>
          <a:off x="32195" y="846923"/>
          <a:ext cx="3000000" cy="3000000"/>
        </p:xfrm>
        <a:graphic>
          <a:graphicData uri="http://schemas.openxmlformats.org/drawingml/2006/table">
            <a:tbl>
              <a:tblPr>
                <a:noFill/>
                <a:tableStyleId>{05C6A9D8-4F61-4BF0-AD25-9A712FC2CFEB}</a:tableStyleId>
              </a:tblPr>
              <a:tblGrid>
                <a:gridCol w="1799600"/>
                <a:gridCol w="1799600"/>
                <a:gridCol w="1799600"/>
                <a:gridCol w="1799600"/>
                <a:gridCol w="1799600"/>
              </a:tblGrid>
              <a:tr h="1201350">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r>
              <a:tr h="1235250">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r>
              <a:tr h="1318725">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r>
            </a:tbl>
          </a:graphicData>
        </a:graphic>
      </p:graphicFrame>
      <p:sp>
        <p:nvSpPr>
          <p:cNvPr id="62" name="Google Shape;62;p14"/>
          <p:cNvSpPr txBox="1"/>
          <p:nvPr/>
        </p:nvSpPr>
        <p:spPr>
          <a:xfrm>
            <a:off x="-3705957" y="631154"/>
            <a:ext cx="1778700" cy="6969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lnSpc>
                <a:spcPct val="115000"/>
              </a:lnSpc>
              <a:spcBef>
                <a:spcPts val="0"/>
              </a:spcBef>
              <a:spcAft>
                <a:spcPts val="0"/>
              </a:spcAft>
              <a:buClr>
                <a:schemeClr val="dk1"/>
              </a:buClr>
              <a:buSzPts val="900"/>
              <a:buFont typeface="Arial"/>
              <a:buNone/>
            </a:pPr>
            <a:r>
              <a:rPr b="1" lang="en" sz="1000">
                <a:solidFill>
                  <a:schemeClr val="dk1"/>
                </a:solidFill>
              </a:rPr>
              <a:t>Lesson 2: </a:t>
            </a:r>
            <a:r>
              <a:rPr b="1" lang="en" sz="1000">
                <a:solidFill>
                  <a:schemeClr val="dk1"/>
                </a:solidFill>
              </a:rPr>
              <a:t>Informational and Narrative Book Covers</a:t>
            </a:r>
            <a:endParaRPr b="1" sz="1000"/>
          </a:p>
        </p:txBody>
      </p:sp>
      <p:sp>
        <p:nvSpPr>
          <p:cNvPr id="63" name="Google Shape;63;p14"/>
          <p:cNvSpPr txBox="1"/>
          <p:nvPr/>
        </p:nvSpPr>
        <p:spPr>
          <a:xfrm>
            <a:off x="-3705957" y="1400338"/>
            <a:ext cx="1778700" cy="4968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1000">
                <a:solidFill>
                  <a:schemeClr val="dk1"/>
                </a:solidFill>
              </a:rPr>
              <a:t>Lesson 3: Create Your Own Book Covers</a:t>
            </a:r>
            <a:endParaRPr b="1" sz="1100">
              <a:solidFill>
                <a:schemeClr val="dk1"/>
              </a:solidFill>
            </a:endParaRPr>
          </a:p>
        </p:txBody>
      </p:sp>
      <p:sp>
        <p:nvSpPr>
          <p:cNvPr id="64" name="Google Shape;64;p14"/>
          <p:cNvSpPr txBox="1"/>
          <p:nvPr/>
        </p:nvSpPr>
        <p:spPr>
          <a:xfrm>
            <a:off x="-3784077" y="-122454"/>
            <a:ext cx="1778700" cy="4968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None/>
            </a:pPr>
            <a:r>
              <a:rPr b="1" lang="en" sz="1000">
                <a:solidFill>
                  <a:schemeClr val="dk1"/>
                </a:solidFill>
              </a:rPr>
              <a:t>Lesson 1: </a:t>
            </a:r>
            <a:r>
              <a:rPr b="1" lang="en" sz="1000">
                <a:solidFill>
                  <a:schemeClr val="dk1"/>
                </a:solidFill>
              </a:rPr>
              <a:t>Lesson 1: Genre/Author’s Purpose</a:t>
            </a:r>
            <a:endParaRPr b="1" sz="1200">
              <a:solidFill>
                <a:schemeClr val="dk1"/>
              </a:solidFill>
            </a:endParaRPr>
          </a:p>
        </p:txBody>
      </p:sp>
      <p:sp>
        <p:nvSpPr>
          <p:cNvPr id="65" name="Google Shape;65;p14"/>
          <p:cNvSpPr txBox="1"/>
          <p:nvPr/>
        </p:nvSpPr>
        <p:spPr>
          <a:xfrm>
            <a:off x="-3705957" y="2062035"/>
            <a:ext cx="1778700" cy="4968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1000">
                <a:solidFill>
                  <a:schemeClr val="dk1"/>
                </a:solidFill>
              </a:rPr>
              <a:t>Lesson 4: Narrative Story Patterns</a:t>
            </a:r>
            <a:endParaRPr b="1" i="1" sz="1200">
              <a:solidFill>
                <a:schemeClr val="dk1"/>
              </a:solidFill>
            </a:endParaRPr>
          </a:p>
        </p:txBody>
      </p:sp>
      <p:sp>
        <p:nvSpPr>
          <p:cNvPr id="66" name="Google Shape;66;p14"/>
          <p:cNvSpPr txBox="1"/>
          <p:nvPr/>
        </p:nvSpPr>
        <p:spPr>
          <a:xfrm>
            <a:off x="-3705959" y="2861805"/>
            <a:ext cx="1778700" cy="9585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1000">
                <a:solidFill>
                  <a:schemeClr val="dk1"/>
                </a:solidFill>
              </a:rPr>
              <a:t>Lesson 5: Narrative Story Summaries and Introduction to the Simplified Writing Diamond</a:t>
            </a:r>
            <a:endParaRPr b="1" sz="1100">
              <a:solidFill>
                <a:schemeClr val="dk1"/>
              </a:solidFill>
            </a:endParaRPr>
          </a:p>
        </p:txBody>
      </p:sp>
      <p:sp>
        <p:nvSpPr>
          <p:cNvPr id="67" name="Google Shape;67;p14"/>
          <p:cNvSpPr txBox="1"/>
          <p:nvPr/>
        </p:nvSpPr>
        <p:spPr>
          <a:xfrm>
            <a:off x="-1852984" y="1690675"/>
            <a:ext cx="1778700" cy="4968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1000">
                <a:solidFill>
                  <a:schemeClr val="dk1"/>
                </a:solidFill>
              </a:rPr>
              <a:t>Art Connection, Lesson 3: First, Next, Last</a:t>
            </a:r>
            <a:endParaRPr b="1" i="1" sz="1200">
              <a:solidFill>
                <a:schemeClr val="dk1"/>
              </a:solidFill>
            </a:endParaRPr>
          </a:p>
        </p:txBody>
      </p:sp>
      <p:sp>
        <p:nvSpPr>
          <p:cNvPr id="68" name="Google Shape;68;p14"/>
          <p:cNvSpPr txBox="1"/>
          <p:nvPr/>
        </p:nvSpPr>
        <p:spPr>
          <a:xfrm>
            <a:off x="-1844975" y="2901638"/>
            <a:ext cx="1794900" cy="6507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None/>
            </a:pPr>
            <a:r>
              <a:rPr b="1" lang="en" sz="1000">
                <a:solidFill>
                  <a:schemeClr val="dk1"/>
                </a:solidFill>
              </a:rPr>
              <a:t>Art Connection, Lesson 5: Character, Problem Solution</a:t>
            </a:r>
            <a:endParaRPr b="1" sz="1200">
              <a:solidFill>
                <a:schemeClr val="dk1"/>
              </a:solidFill>
            </a:endParaRPr>
          </a:p>
        </p:txBody>
      </p:sp>
      <p:sp>
        <p:nvSpPr>
          <p:cNvPr id="69" name="Google Shape;69;p14"/>
          <p:cNvSpPr txBox="1"/>
          <p:nvPr/>
        </p:nvSpPr>
        <p:spPr>
          <a:xfrm>
            <a:off x="-1836878" y="631156"/>
            <a:ext cx="1778700" cy="9585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None/>
            </a:pPr>
            <a:r>
              <a:rPr b="1" lang="en" sz="1000">
                <a:solidFill>
                  <a:schemeClr val="dk1"/>
                </a:solidFill>
              </a:rPr>
              <a:t>Lesson 7: Summarizing Narrative Stories - Character/Problem/Solution or Personal Experience</a:t>
            </a:r>
            <a:endParaRPr b="1" sz="1200">
              <a:solidFill>
                <a:schemeClr val="dk1"/>
              </a:solidFill>
            </a:endParaRPr>
          </a:p>
        </p:txBody>
      </p:sp>
      <p:sp>
        <p:nvSpPr>
          <p:cNvPr id="70" name="Google Shape;70;p14"/>
          <p:cNvSpPr txBox="1"/>
          <p:nvPr/>
        </p:nvSpPr>
        <p:spPr>
          <a:xfrm>
            <a:off x="-1849491" y="-122459"/>
            <a:ext cx="1778700" cy="4968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1000">
                <a:solidFill>
                  <a:schemeClr val="dk1"/>
                </a:solidFill>
              </a:rPr>
              <a:t>Lesson 6: Beginning, Middle, End</a:t>
            </a:r>
            <a:endParaRPr b="1" sz="1200">
              <a:solidFill>
                <a:schemeClr val="dk1"/>
              </a:solidFill>
            </a:endParaRPr>
          </a:p>
        </p:txBody>
      </p:sp>
      <p:sp>
        <p:nvSpPr>
          <p:cNvPr id="71" name="Google Shape;71;p14"/>
          <p:cNvSpPr txBox="1"/>
          <p:nvPr/>
        </p:nvSpPr>
        <p:spPr>
          <a:xfrm>
            <a:off x="-1852986" y="2288503"/>
            <a:ext cx="1778700" cy="4968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1000">
                <a:solidFill>
                  <a:schemeClr val="dk1"/>
                </a:solidFill>
              </a:rPr>
              <a:t>Art Connection, Lesson 4: Beginning, Middle, End</a:t>
            </a:r>
            <a:endParaRPr b="1" i="1" sz="1200">
              <a:solidFill>
                <a:schemeClr val="dk1"/>
              </a:solidFill>
            </a:endParaRPr>
          </a:p>
        </p:txBody>
      </p:sp>
      <p:sp>
        <p:nvSpPr>
          <p:cNvPr id="72" name="Google Shape;72;p14"/>
          <p:cNvSpPr txBox="1"/>
          <p:nvPr/>
        </p:nvSpPr>
        <p:spPr>
          <a:xfrm>
            <a:off x="-1836866" y="3668675"/>
            <a:ext cx="1778700" cy="4968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1000">
                <a:solidFill>
                  <a:schemeClr val="dk1"/>
                </a:solidFill>
              </a:rPr>
              <a:t>Art Connection, Lesson 6: Stretching Out the Middle</a:t>
            </a:r>
            <a:endParaRPr b="1" sz="1200">
              <a:solidFill>
                <a:schemeClr val="dk1"/>
              </a:solidFill>
            </a:endParaRPr>
          </a:p>
        </p:txBody>
      </p:sp>
      <p:sp>
        <p:nvSpPr>
          <p:cNvPr id="73" name="Google Shape;73;p14"/>
          <p:cNvSpPr txBox="1"/>
          <p:nvPr/>
        </p:nvSpPr>
        <p:spPr>
          <a:xfrm>
            <a:off x="-1815828" y="4462200"/>
            <a:ext cx="1778700" cy="4968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None/>
            </a:pPr>
            <a:r>
              <a:rPr b="1" lang="en" sz="1000">
                <a:solidFill>
                  <a:schemeClr val="dk1"/>
                </a:solidFill>
              </a:rPr>
              <a:t>Art Connection, Lesson 7: Stuck on Summaries</a:t>
            </a:r>
            <a:endParaRPr b="1" sz="1200">
              <a:solidFill>
                <a:schemeClr val="dk1"/>
              </a:solidFill>
            </a:endParaRPr>
          </a:p>
        </p:txBody>
      </p:sp>
      <p:sp>
        <p:nvSpPr>
          <p:cNvPr id="74" name="Google Shape;74;p14"/>
          <p:cNvSpPr txBox="1"/>
          <p:nvPr/>
        </p:nvSpPr>
        <p:spPr>
          <a:xfrm>
            <a:off x="-3631675" y="4462200"/>
            <a:ext cx="1778700" cy="496800"/>
          </a:xfrm>
          <a:prstGeom prst="rect">
            <a:avLst/>
          </a:prstGeom>
          <a:solidFill>
            <a:srgbClr val="EAD1DC"/>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1000">
                <a:solidFill>
                  <a:schemeClr val="dk1"/>
                </a:solidFill>
              </a:rPr>
              <a:t>Vocabulary Lesson 1: Top Banana</a:t>
            </a:r>
            <a:endParaRPr b="1" i="1" sz="1200">
              <a:solidFill>
                <a:schemeClr val="dk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8" name="Shape 78"/>
        <p:cNvGrpSpPr/>
        <p:nvPr/>
      </p:nvGrpSpPr>
      <p:grpSpPr>
        <a:xfrm>
          <a:off x="0" y="0"/>
          <a:ext cx="0" cy="0"/>
          <a:chOff x="0" y="0"/>
          <a:chExt cx="0" cy="0"/>
        </a:xfrm>
      </p:grpSpPr>
      <p:sp>
        <p:nvSpPr>
          <p:cNvPr id="79" name="Google Shape;79;p15"/>
          <p:cNvSpPr txBox="1"/>
          <p:nvPr>
            <p:ph type="title"/>
          </p:nvPr>
        </p:nvSpPr>
        <p:spPr>
          <a:xfrm>
            <a:off x="6925" y="157925"/>
            <a:ext cx="96624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Weeks 4-6: </a:t>
            </a:r>
            <a:r>
              <a:rPr lang="en"/>
              <a:t>Building Literacy Routines: Genre and Summarizing</a:t>
            </a:r>
            <a:endParaRPr/>
          </a:p>
        </p:txBody>
      </p:sp>
      <p:graphicFrame>
        <p:nvGraphicFramePr>
          <p:cNvPr id="80" name="Google Shape;80;p15"/>
          <p:cNvGraphicFramePr/>
          <p:nvPr/>
        </p:nvGraphicFramePr>
        <p:xfrm>
          <a:off x="32195" y="846923"/>
          <a:ext cx="3000000" cy="3000000"/>
        </p:xfrm>
        <a:graphic>
          <a:graphicData uri="http://schemas.openxmlformats.org/drawingml/2006/table">
            <a:tbl>
              <a:tblPr>
                <a:noFill/>
                <a:tableStyleId>{05C6A9D8-4F61-4BF0-AD25-9A712FC2CFEB}</a:tableStyleId>
              </a:tblPr>
              <a:tblGrid>
                <a:gridCol w="1799600"/>
                <a:gridCol w="1799600"/>
                <a:gridCol w="1799600"/>
                <a:gridCol w="1799600"/>
                <a:gridCol w="1799600"/>
              </a:tblGrid>
              <a:tr h="1201350">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r>
              <a:tr h="1235250">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r>
              <a:tr h="1318725">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r>
            </a:tbl>
          </a:graphicData>
        </a:graphic>
      </p:graphicFrame>
      <p:sp>
        <p:nvSpPr>
          <p:cNvPr id="81" name="Google Shape;81;p15"/>
          <p:cNvSpPr txBox="1"/>
          <p:nvPr/>
        </p:nvSpPr>
        <p:spPr>
          <a:xfrm>
            <a:off x="-3705957" y="631154"/>
            <a:ext cx="1778700" cy="4968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1000">
                <a:solidFill>
                  <a:schemeClr val="dk1"/>
                </a:solidFill>
              </a:rPr>
              <a:t>Lesson 9: Summarizing Informational Writing </a:t>
            </a:r>
            <a:endParaRPr b="1" sz="1000"/>
          </a:p>
        </p:txBody>
      </p:sp>
      <p:sp>
        <p:nvSpPr>
          <p:cNvPr id="82" name="Google Shape;82;p15"/>
          <p:cNvSpPr txBox="1"/>
          <p:nvPr/>
        </p:nvSpPr>
        <p:spPr>
          <a:xfrm>
            <a:off x="-3705957" y="1284926"/>
            <a:ext cx="1778700" cy="6507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None/>
            </a:pPr>
            <a:r>
              <a:rPr b="1" lang="en" sz="1000">
                <a:solidFill>
                  <a:schemeClr val="dk1"/>
                </a:solidFill>
              </a:rPr>
              <a:t>Lesson 3: Create Your Own Book Covers - r</a:t>
            </a:r>
            <a:r>
              <a:rPr b="1" i="1" lang="en" sz="1000">
                <a:solidFill>
                  <a:schemeClr val="dk1"/>
                </a:solidFill>
              </a:rPr>
              <a:t>epeat this lesson</a:t>
            </a:r>
            <a:endParaRPr b="1" i="1" sz="1100">
              <a:solidFill>
                <a:schemeClr val="dk1"/>
              </a:solidFill>
            </a:endParaRPr>
          </a:p>
        </p:txBody>
      </p:sp>
      <p:sp>
        <p:nvSpPr>
          <p:cNvPr id="83" name="Google Shape;83;p15"/>
          <p:cNvSpPr txBox="1"/>
          <p:nvPr/>
        </p:nvSpPr>
        <p:spPr>
          <a:xfrm>
            <a:off x="-3699002" y="-122454"/>
            <a:ext cx="1778700" cy="6507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None/>
            </a:pPr>
            <a:r>
              <a:rPr b="1" lang="en" sz="1000">
                <a:solidFill>
                  <a:schemeClr val="dk1"/>
                </a:solidFill>
              </a:rPr>
              <a:t>Lesson 8: Introduction to the Simplified Informational Pillar </a:t>
            </a:r>
            <a:endParaRPr b="1" sz="1000">
              <a:solidFill>
                <a:schemeClr val="dk1"/>
              </a:solidFill>
            </a:endParaRPr>
          </a:p>
        </p:txBody>
      </p:sp>
      <p:sp>
        <p:nvSpPr>
          <p:cNvPr id="84" name="Google Shape;84;p15"/>
          <p:cNvSpPr txBox="1"/>
          <p:nvPr/>
        </p:nvSpPr>
        <p:spPr>
          <a:xfrm>
            <a:off x="-3705957" y="2062035"/>
            <a:ext cx="1778700" cy="6507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None/>
            </a:pPr>
            <a:r>
              <a:rPr b="1" lang="en" sz="1000">
                <a:solidFill>
                  <a:schemeClr val="dk1"/>
                </a:solidFill>
              </a:rPr>
              <a:t>Lesson 10: Introduction to the Simplified Opinion Pillar</a:t>
            </a:r>
            <a:endParaRPr b="1" i="1" sz="1000">
              <a:solidFill>
                <a:schemeClr val="dk1"/>
              </a:solidFill>
            </a:endParaRPr>
          </a:p>
        </p:txBody>
      </p:sp>
      <p:sp>
        <p:nvSpPr>
          <p:cNvPr id="85" name="Google Shape;85;p15"/>
          <p:cNvSpPr txBox="1"/>
          <p:nvPr/>
        </p:nvSpPr>
        <p:spPr>
          <a:xfrm>
            <a:off x="-3705959" y="2861805"/>
            <a:ext cx="1778700" cy="6507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1000">
                <a:solidFill>
                  <a:schemeClr val="dk1"/>
                </a:solidFill>
              </a:rPr>
              <a:t>Lesson 11: Summarizing Opinion Pieces</a:t>
            </a:r>
            <a:endParaRPr b="1" sz="1000">
              <a:solidFill>
                <a:schemeClr val="dk1"/>
              </a:solidFill>
            </a:endParaRPr>
          </a:p>
          <a:p>
            <a:pPr indent="0" lvl="0" marL="0" rtl="0" algn="l">
              <a:lnSpc>
                <a:spcPct val="115000"/>
              </a:lnSpc>
              <a:spcBef>
                <a:spcPts val="0"/>
              </a:spcBef>
              <a:spcAft>
                <a:spcPts val="0"/>
              </a:spcAft>
              <a:buNone/>
            </a:pPr>
            <a:r>
              <a:t/>
            </a:r>
            <a:endParaRPr b="1" sz="1000">
              <a:solidFill>
                <a:schemeClr val="dk1"/>
              </a:solidFill>
            </a:endParaRPr>
          </a:p>
        </p:txBody>
      </p:sp>
      <p:sp>
        <p:nvSpPr>
          <p:cNvPr id="86" name="Google Shape;86;p15"/>
          <p:cNvSpPr txBox="1"/>
          <p:nvPr/>
        </p:nvSpPr>
        <p:spPr>
          <a:xfrm>
            <a:off x="-3705959" y="4070150"/>
            <a:ext cx="1778700" cy="681300"/>
          </a:xfrm>
          <a:prstGeom prst="rect">
            <a:avLst/>
          </a:prstGeom>
          <a:solidFill>
            <a:srgbClr val="EAD1DC"/>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1000">
                <a:solidFill>
                  <a:schemeClr val="dk1"/>
                </a:solidFill>
              </a:rPr>
              <a:t>Vocabulary Lesson 3: No Go Game </a:t>
            </a:r>
            <a:endParaRPr b="1" i="1" sz="1000">
              <a:solidFill>
                <a:schemeClr val="dk1"/>
              </a:solidFill>
            </a:endParaRPr>
          </a:p>
          <a:p>
            <a:pPr indent="0" lvl="0" marL="0" rtl="0" algn="l">
              <a:lnSpc>
                <a:spcPct val="115000"/>
              </a:lnSpc>
              <a:spcBef>
                <a:spcPts val="0"/>
              </a:spcBef>
              <a:spcAft>
                <a:spcPts val="0"/>
              </a:spcAft>
              <a:buNone/>
            </a:pPr>
            <a:r>
              <a:t/>
            </a:r>
            <a:endParaRPr b="1" i="1" sz="1200">
              <a:solidFill>
                <a:schemeClr val="dk1"/>
              </a:solidFill>
            </a:endParaRPr>
          </a:p>
        </p:txBody>
      </p:sp>
      <p:sp>
        <p:nvSpPr>
          <p:cNvPr id="87" name="Google Shape;87;p15"/>
          <p:cNvSpPr txBox="1"/>
          <p:nvPr/>
        </p:nvSpPr>
        <p:spPr>
          <a:xfrm>
            <a:off x="-1852966" y="959370"/>
            <a:ext cx="1778700" cy="6507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1000">
                <a:solidFill>
                  <a:schemeClr val="dk1"/>
                </a:solidFill>
              </a:rPr>
              <a:t>Art Connection Lesson Lesson 9: Informational Pillar (Frogs)</a:t>
            </a:r>
            <a:endParaRPr b="1" sz="1000">
              <a:solidFill>
                <a:schemeClr val="dk1"/>
              </a:solidFill>
            </a:endParaRPr>
          </a:p>
        </p:txBody>
      </p:sp>
      <p:sp>
        <p:nvSpPr>
          <p:cNvPr id="88" name="Google Shape;88;p15"/>
          <p:cNvSpPr txBox="1"/>
          <p:nvPr/>
        </p:nvSpPr>
        <p:spPr>
          <a:xfrm>
            <a:off x="-1882025" y="1815700"/>
            <a:ext cx="1869000" cy="6507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1000">
                <a:solidFill>
                  <a:schemeClr val="dk1"/>
                </a:solidFill>
              </a:rPr>
              <a:t>Art Connection Lesson Lesson 10: Informational Summarizing(Ladybugs)</a:t>
            </a:r>
            <a:endParaRPr b="1" sz="1000">
              <a:solidFill>
                <a:schemeClr val="dk1"/>
              </a:solidFill>
            </a:endParaRPr>
          </a:p>
        </p:txBody>
      </p:sp>
      <p:sp>
        <p:nvSpPr>
          <p:cNvPr id="89" name="Google Shape;89;p15"/>
          <p:cNvSpPr txBox="1"/>
          <p:nvPr/>
        </p:nvSpPr>
        <p:spPr>
          <a:xfrm>
            <a:off x="-1852986" y="118916"/>
            <a:ext cx="1778700" cy="6507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None/>
            </a:pPr>
            <a:r>
              <a:rPr b="1" lang="en" sz="1000">
                <a:solidFill>
                  <a:schemeClr val="dk1"/>
                </a:solidFill>
              </a:rPr>
              <a:t>Art Connection Lesson 8: Informational Patterns (Plants)</a:t>
            </a:r>
            <a:endParaRPr b="1" i="1" sz="1000">
              <a:solidFill>
                <a:schemeClr val="dk1"/>
              </a:solidFill>
            </a:endParaRPr>
          </a:p>
        </p:txBody>
      </p:sp>
      <p:sp>
        <p:nvSpPr>
          <p:cNvPr id="90" name="Google Shape;90;p15"/>
          <p:cNvSpPr txBox="1"/>
          <p:nvPr/>
        </p:nvSpPr>
        <p:spPr>
          <a:xfrm>
            <a:off x="-1852966" y="4392837"/>
            <a:ext cx="1778700" cy="6507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None/>
            </a:pPr>
            <a:r>
              <a:rPr b="1" lang="en" sz="1000">
                <a:solidFill>
                  <a:schemeClr val="dk1"/>
                </a:solidFill>
              </a:rPr>
              <a:t>Art Connections Lesson 49: More Vivid Verbs! (Let’s Get Out of Here!)</a:t>
            </a:r>
            <a:endParaRPr b="1" sz="1000">
              <a:solidFill>
                <a:schemeClr val="dk1"/>
              </a:solidFill>
            </a:endParaRPr>
          </a:p>
        </p:txBody>
      </p:sp>
      <p:sp>
        <p:nvSpPr>
          <p:cNvPr id="91" name="Google Shape;91;p15"/>
          <p:cNvSpPr txBox="1"/>
          <p:nvPr/>
        </p:nvSpPr>
        <p:spPr>
          <a:xfrm>
            <a:off x="-1852966" y="3512500"/>
            <a:ext cx="1778700" cy="6507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None/>
            </a:pPr>
            <a:r>
              <a:rPr b="1" lang="en" sz="1000">
                <a:solidFill>
                  <a:schemeClr val="dk1"/>
                </a:solidFill>
              </a:rPr>
              <a:t>Art Connections Lesson 48: Vocabulary On The Move (Moving/Ocean)</a:t>
            </a:r>
            <a:endParaRPr b="1" sz="1000">
              <a:solidFill>
                <a:schemeClr val="dk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graphicFrame>
        <p:nvGraphicFramePr>
          <p:cNvPr id="96" name="Google Shape;96;p16"/>
          <p:cNvGraphicFramePr/>
          <p:nvPr/>
        </p:nvGraphicFramePr>
        <p:xfrm>
          <a:off x="90511" y="805909"/>
          <a:ext cx="3000000" cy="3000000"/>
        </p:xfrm>
        <a:graphic>
          <a:graphicData uri="http://schemas.openxmlformats.org/drawingml/2006/table">
            <a:tbl>
              <a:tblPr>
                <a:noFill/>
                <a:tableStyleId>{05C6A9D8-4F61-4BF0-AD25-9A712FC2CFEB}</a:tableStyleId>
              </a:tblPr>
              <a:tblGrid>
                <a:gridCol w="1792600"/>
                <a:gridCol w="1792600"/>
                <a:gridCol w="1792600"/>
                <a:gridCol w="1792600"/>
                <a:gridCol w="1792600"/>
              </a:tblGrid>
              <a:tr h="1460975">
                <a:tc>
                  <a:txBody>
                    <a:bodyPr/>
                    <a:lstStyle/>
                    <a:p>
                      <a:pPr indent="0" lvl="0" marL="0" rtl="0" algn="l">
                        <a:spcBef>
                          <a:spcPts val="0"/>
                        </a:spcBef>
                        <a:spcAft>
                          <a:spcPts val="0"/>
                        </a:spcAft>
                        <a:buNone/>
                      </a:pPr>
                      <a:r>
                        <a:t/>
                      </a:r>
                      <a:endParaRPr sz="900"/>
                    </a:p>
                  </a:txBody>
                  <a:tcPr marT="91425" marB="91425" marR="91425" marL="91425"/>
                </a:tc>
                <a:tc>
                  <a:txBody>
                    <a:bodyPr/>
                    <a:lstStyle/>
                    <a:p>
                      <a:pPr indent="0" lvl="0" marL="0" rtl="0" algn="l">
                        <a:spcBef>
                          <a:spcPts val="0"/>
                        </a:spcBef>
                        <a:spcAft>
                          <a:spcPts val="0"/>
                        </a:spcAft>
                        <a:buNone/>
                      </a:pPr>
                      <a:r>
                        <a:t/>
                      </a:r>
                      <a:endParaRPr sz="900"/>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r>
              <a:tr h="1500125">
                <a:tc>
                  <a:txBody>
                    <a:bodyPr/>
                    <a:lstStyle/>
                    <a:p>
                      <a:pPr indent="0" lvl="0" marL="0" rtl="0" algn="l">
                        <a:spcBef>
                          <a:spcPts val="0"/>
                        </a:spcBef>
                        <a:spcAft>
                          <a:spcPts val="0"/>
                        </a:spcAft>
                        <a:buNone/>
                      </a:pPr>
                      <a:r>
                        <a:t/>
                      </a:r>
                      <a:endParaRPr sz="900"/>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sz="1400"/>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r>
              <a:tr h="1308425">
                <a:tc>
                  <a:txBody>
                    <a:bodyPr/>
                    <a:lstStyle/>
                    <a:p>
                      <a:pPr indent="0" lvl="0" marL="0" rtl="0" algn="l">
                        <a:spcBef>
                          <a:spcPts val="0"/>
                        </a:spcBef>
                        <a:spcAft>
                          <a:spcPts val="0"/>
                        </a:spcAft>
                        <a:buNone/>
                      </a:pPr>
                      <a:r>
                        <a:t/>
                      </a:r>
                      <a:endParaRPr sz="900"/>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sz="1400"/>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r>
            </a:tbl>
          </a:graphicData>
        </a:graphic>
      </p:graphicFrame>
      <p:sp>
        <p:nvSpPr>
          <p:cNvPr id="97" name="Google Shape;97;p16"/>
          <p:cNvSpPr txBox="1"/>
          <p:nvPr/>
        </p:nvSpPr>
        <p:spPr>
          <a:xfrm>
            <a:off x="-3728789" y="658338"/>
            <a:ext cx="1778700" cy="804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1000">
                <a:solidFill>
                  <a:schemeClr val="dk1"/>
                </a:solidFill>
              </a:rPr>
              <a:t>Lesson 1: Identifying Story Critical Elements - Tri-fold</a:t>
            </a:r>
            <a:endParaRPr b="1" sz="1000">
              <a:solidFill>
                <a:schemeClr val="dk1"/>
              </a:solidFill>
            </a:endParaRPr>
          </a:p>
          <a:p>
            <a:pPr indent="0" lvl="0" marL="0" rtl="0" algn="l">
              <a:lnSpc>
                <a:spcPct val="115000"/>
              </a:lnSpc>
              <a:spcBef>
                <a:spcPts val="0"/>
              </a:spcBef>
              <a:spcAft>
                <a:spcPts val="0"/>
              </a:spcAft>
              <a:buNone/>
            </a:pPr>
            <a:r>
              <a:t/>
            </a:r>
            <a:endParaRPr b="1" sz="1000">
              <a:solidFill>
                <a:schemeClr val="dk1"/>
              </a:solidFill>
            </a:endParaRPr>
          </a:p>
        </p:txBody>
      </p:sp>
      <p:sp>
        <p:nvSpPr>
          <p:cNvPr id="98" name="Google Shape;98;p16"/>
          <p:cNvSpPr txBox="1"/>
          <p:nvPr/>
        </p:nvSpPr>
        <p:spPr>
          <a:xfrm>
            <a:off x="-3743364" y="1501764"/>
            <a:ext cx="1778700" cy="804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1000">
                <a:solidFill>
                  <a:schemeClr val="dk1"/>
                </a:solidFill>
              </a:rPr>
              <a:t>Lesson 1: Identifying Story Critical Elements - Flipbook</a:t>
            </a:r>
            <a:endParaRPr b="1" sz="1000">
              <a:solidFill>
                <a:schemeClr val="dk1"/>
              </a:solidFill>
            </a:endParaRPr>
          </a:p>
          <a:p>
            <a:pPr indent="0" lvl="0" marL="0" rtl="0" algn="l">
              <a:lnSpc>
                <a:spcPct val="115000"/>
              </a:lnSpc>
              <a:spcBef>
                <a:spcPts val="0"/>
              </a:spcBef>
              <a:spcAft>
                <a:spcPts val="0"/>
              </a:spcAft>
              <a:buNone/>
            </a:pPr>
            <a:r>
              <a:rPr b="1" lang="en" sz="1000">
                <a:solidFill>
                  <a:schemeClr val="dk1"/>
                </a:solidFill>
              </a:rPr>
              <a:t> </a:t>
            </a:r>
            <a:endParaRPr b="1" sz="1000">
              <a:solidFill>
                <a:schemeClr val="dk1"/>
              </a:solidFill>
            </a:endParaRPr>
          </a:p>
        </p:txBody>
      </p:sp>
      <p:sp>
        <p:nvSpPr>
          <p:cNvPr id="99" name="Google Shape;99;p16"/>
          <p:cNvSpPr txBox="1"/>
          <p:nvPr/>
        </p:nvSpPr>
        <p:spPr>
          <a:xfrm>
            <a:off x="-3743364" y="122713"/>
            <a:ext cx="1778700" cy="4968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1000">
                <a:solidFill>
                  <a:schemeClr val="dk1"/>
                </a:solidFill>
              </a:rPr>
              <a:t>Lesson 1: Identifying Story Critical Elements</a:t>
            </a:r>
            <a:endParaRPr b="1" sz="1000">
              <a:solidFill>
                <a:schemeClr val="dk1"/>
              </a:solidFill>
            </a:endParaRPr>
          </a:p>
        </p:txBody>
      </p:sp>
      <p:sp>
        <p:nvSpPr>
          <p:cNvPr id="100" name="Google Shape;100;p16"/>
          <p:cNvSpPr txBox="1"/>
          <p:nvPr/>
        </p:nvSpPr>
        <p:spPr>
          <a:xfrm>
            <a:off x="-3743339" y="2390315"/>
            <a:ext cx="1778700" cy="6507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1000">
                <a:solidFill>
                  <a:schemeClr val="dk1"/>
                </a:solidFill>
              </a:rPr>
              <a:t>Lesson 2: Lesson 2: Magic Camera: Focusing on Details</a:t>
            </a:r>
            <a:endParaRPr b="1" sz="1000">
              <a:solidFill>
                <a:schemeClr val="dk1"/>
              </a:solidFill>
            </a:endParaRPr>
          </a:p>
        </p:txBody>
      </p:sp>
      <p:sp>
        <p:nvSpPr>
          <p:cNvPr id="101" name="Google Shape;101;p16"/>
          <p:cNvSpPr txBox="1"/>
          <p:nvPr/>
        </p:nvSpPr>
        <p:spPr>
          <a:xfrm>
            <a:off x="-1871689" y="3620254"/>
            <a:ext cx="1778700" cy="4968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1000">
                <a:solidFill>
                  <a:schemeClr val="dk1"/>
                </a:solidFill>
              </a:rPr>
              <a:t>Art Connection Lesson 46: Talk it Up Words</a:t>
            </a:r>
            <a:endParaRPr b="1" sz="1000">
              <a:solidFill>
                <a:schemeClr val="dk1"/>
              </a:solidFill>
            </a:endParaRPr>
          </a:p>
        </p:txBody>
      </p:sp>
      <p:sp>
        <p:nvSpPr>
          <p:cNvPr id="102" name="Google Shape;102;p16"/>
          <p:cNvSpPr txBox="1"/>
          <p:nvPr/>
        </p:nvSpPr>
        <p:spPr>
          <a:xfrm>
            <a:off x="-1864389" y="4325318"/>
            <a:ext cx="1778700" cy="6507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1000">
                <a:solidFill>
                  <a:schemeClr val="dk1"/>
                </a:solidFill>
              </a:rPr>
              <a:t>Art Connection Lesson 47: Who Said What? How?</a:t>
            </a:r>
            <a:endParaRPr b="1" sz="1000">
              <a:solidFill>
                <a:schemeClr val="dk1"/>
              </a:solidFill>
            </a:endParaRPr>
          </a:p>
        </p:txBody>
      </p:sp>
      <p:sp>
        <p:nvSpPr>
          <p:cNvPr id="103" name="Google Shape;103;p16"/>
          <p:cNvSpPr txBox="1"/>
          <p:nvPr>
            <p:ph type="title"/>
          </p:nvPr>
        </p:nvSpPr>
        <p:spPr>
          <a:xfrm>
            <a:off x="14566" y="100083"/>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Weeks 7-9: Focus Genre: </a:t>
            </a:r>
            <a:r>
              <a:rPr lang="en"/>
              <a:t>Narrative Writing</a:t>
            </a:r>
            <a:endParaRPr/>
          </a:p>
        </p:txBody>
      </p:sp>
      <p:sp>
        <p:nvSpPr>
          <p:cNvPr id="104" name="Google Shape;104;p16"/>
          <p:cNvSpPr txBox="1"/>
          <p:nvPr/>
        </p:nvSpPr>
        <p:spPr>
          <a:xfrm>
            <a:off x="-3743409" y="3604938"/>
            <a:ext cx="1778700" cy="527400"/>
          </a:xfrm>
          <a:prstGeom prst="rect">
            <a:avLst/>
          </a:prstGeom>
          <a:solidFill>
            <a:srgbClr val="EAD1DC"/>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1000">
                <a:solidFill>
                  <a:schemeClr val="dk1"/>
                </a:solidFill>
              </a:rPr>
              <a:t>Lesson 2: Put Said to Bed</a:t>
            </a:r>
            <a:endParaRPr b="1" i="1" sz="1000">
              <a:solidFill>
                <a:schemeClr val="dk1"/>
              </a:solidFill>
            </a:endParaRPr>
          </a:p>
          <a:p>
            <a:pPr indent="0" lvl="0" marL="0" rtl="0" algn="l">
              <a:lnSpc>
                <a:spcPct val="115000"/>
              </a:lnSpc>
              <a:spcBef>
                <a:spcPts val="0"/>
              </a:spcBef>
              <a:spcAft>
                <a:spcPts val="0"/>
              </a:spcAft>
              <a:buNone/>
            </a:pPr>
            <a:r>
              <a:t/>
            </a:r>
            <a:endParaRPr b="1" i="1" sz="1200">
              <a:solidFill>
                <a:schemeClr val="dk1"/>
              </a:solidFill>
            </a:endParaRPr>
          </a:p>
        </p:txBody>
      </p:sp>
      <p:sp>
        <p:nvSpPr>
          <p:cNvPr id="105" name="Google Shape;105;p16"/>
          <p:cNvSpPr txBox="1"/>
          <p:nvPr/>
        </p:nvSpPr>
        <p:spPr>
          <a:xfrm>
            <a:off x="-1864397" y="357001"/>
            <a:ext cx="1778700" cy="6507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1000">
                <a:solidFill>
                  <a:schemeClr val="dk1"/>
                </a:solidFill>
              </a:rPr>
              <a:t>Art Connection Lesson 30: Character/Setting/Object</a:t>
            </a:r>
            <a:endParaRPr b="1" sz="1000">
              <a:solidFill>
                <a:schemeClr val="dk1"/>
              </a:solidFill>
            </a:endParaRPr>
          </a:p>
        </p:txBody>
      </p:sp>
      <p:sp>
        <p:nvSpPr>
          <p:cNvPr id="106" name="Google Shape;106;p16"/>
          <p:cNvSpPr txBox="1"/>
          <p:nvPr/>
        </p:nvSpPr>
        <p:spPr>
          <a:xfrm>
            <a:off x="-1864395" y="1197215"/>
            <a:ext cx="1778700" cy="6507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None/>
            </a:pPr>
            <a:r>
              <a:rPr b="1" lang="en" sz="1000">
                <a:solidFill>
                  <a:schemeClr val="dk1"/>
                </a:solidFill>
              </a:rPr>
              <a:t>Art Connection Lesson 31: Dino: Who, Where, What</a:t>
            </a:r>
            <a:endParaRPr b="1" sz="1000">
              <a:solidFill>
                <a:schemeClr val="dk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0" name="Shape 110"/>
        <p:cNvGrpSpPr/>
        <p:nvPr/>
      </p:nvGrpSpPr>
      <p:grpSpPr>
        <a:xfrm>
          <a:off x="0" y="0"/>
          <a:ext cx="0" cy="0"/>
          <a:chOff x="0" y="0"/>
          <a:chExt cx="0" cy="0"/>
        </a:xfrm>
      </p:grpSpPr>
      <p:graphicFrame>
        <p:nvGraphicFramePr>
          <p:cNvPr id="111" name="Google Shape;111;p17"/>
          <p:cNvGraphicFramePr/>
          <p:nvPr/>
        </p:nvGraphicFramePr>
        <p:xfrm>
          <a:off x="85211" y="1021659"/>
          <a:ext cx="3000000" cy="3000000"/>
        </p:xfrm>
        <a:graphic>
          <a:graphicData uri="http://schemas.openxmlformats.org/drawingml/2006/table">
            <a:tbl>
              <a:tblPr>
                <a:noFill/>
                <a:tableStyleId>{05C6A9D8-4F61-4BF0-AD25-9A712FC2CFEB}</a:tableStyleId>
              </a:tblPr>
              <a:tblGrid>
                <a:gridCol w="1784075"/>
                <a:gridCol w="1784075"/>
                <a:gridCol w="1784075"/>
                <a:gridCol w="1784075"/>
                <a:gridCol w="1784075"/>
              </a:tblGrid>
              <a:tr h="1350125">
                <a:tc>
                  <a:txBody>
                    <a:bodyPr/>
                    <a:lstStyle/>
                    <a:p>
                      <a:pPr indent="0" lvl="0" marL="0" rtl="0" algn="l">
                        <a:spcBef>
                          <a:spcPts val="0"/>
                        </a:spcBef>
                        <a:spcAft>
                          <a:spcPts val="0"/>
                        </a:spcAft>
                        <a:buNone/>
                      </a:pPr>
                      <a:r>
                        <a:t/>
                      </a:r>
                      <a:endParaRPr sz="900"/>
                    </a:p>
                  </a:txBody>
                  <a:tcPr marT="91425" marB="91425" marR="91425" marL="91425"/>
                </a:tc>
                <a:tc>
                  <a:txBody>
                    <a:bodyPr/>
                    <a:lstStyle/>
                    <a:p>
                      <a:pPr indent="0" lvl="0" marL="0" rtl="0" algn="l">
                        <a:spcBef>
                          <a:spcPts val="0"/>
                        </a:spcBef>
                        <a:spcAft>
                          <a:spcPts val="0"/>
                        </a:spcAft>
                        <a:buNone/>
                      </a:pPr>
                      <a:r>
                        <a:t/>
                      </a:r>
                      <a:endParaRPr sz="900"/>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r>
              <a:tr h="1294325">
                <a:tc>
                  <a:txBody>
                    <a:bodyPr/>
                    <a:lstStyle/>
                    <a:p>
                      <a:pPr indent="0" lvl="0" marL="0" rtl="0" algn="l">
                        <a:spcBef>
                          <a:spcPts val="0"/>
                        </a:spcBef>
                        <a:spcAft>
                          <a:spcPts val="0"/>
                        </a:spcAft>
                        <a:buNone/>
                      </a:pPr>
                      <a:r>
                        <a:t/>
                      </a:r>
                      <a:endParaRPr sz="900"/>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sz="1400"/>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r>
              <a:tr h="1244550">
                <a:tc>
                  <a:txBody>
                    <a:bodyPr/>
                    <a:lstStyle/>
                    <a:p>
                      <a:pPr indent="0" lvl="0" marL="0" rtl="0" algn="l">
                        <a:spcBef>
                          <a:spcPts val="0"/>
                        </a:spcBef>
                        <a:spcAft>
                          <a:spcPts val="0"/>
                        </a:spcAft>
                        <a:buNone/>
                      </a:pPr>
                      <a:r>
                        <a:t/>
                      </a:r>
                      <a:endParaRPr sz="900"/>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sz="1400"/>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r>
            </a:tbl>
          </a:graphicData>
        </a:graphic>
      </p:graphicFrame>
      <p:sp>
        <p:nvSpPr>
          <p:cNvPr id="112" name="Google Shape;112;p17"/>
          <p:cNvSpPr txBox="1"/>
          <p:nvPr/>
        </p:nvSpPr>
        <p:spPr>
          <a:xfrm>
            <a:off x="-3743339" y="2624289"/>
            <a:ext cx="1778700" cy="4968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1000">
                <a:solidFill>
                  <a:schemeClr val="dk1"/>
                </a:solidFill>
              </a:rPr>
              <a:t>Lesson 7: Modeling Elaborative Detail</a:t>
            </a:r>
            <a:endParaRPr b="1" sz="1000"/>
          </a:p>
        </p:txBody>
      </p:sp>
      <p:sp>
        <p:nvSpPr>
          <p:cNvPr id="113" name="Google Shape;113;p17"/>
          <p:cNvSpPr txBox="1"/>
          <p:nvPr/>
        </p:nvSpPr>
        <p:spPr>
          <a:xfrm>
            <a:off x="-3728789" y="804588"/>
            <a:ext cx="1778700" cy="4968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1000">
                <a:solidFill>
                  <a:schemeClr val="dk1"/>
                </a:solidFill>
              </a:rPr>
              <a:t>Lesson 4: Listen and Imagine</a:t>
            </a:r>
            <a:endParaRPr b="1" sz="1000">
              <a:solidFill>
                <a:schemeClr val="dk1"/>
              </a:solidFill>
            </a:endParaRPr>
          </a:p>
        </p:txBody>
      </p:sp>
      <p:sp>
        <p:nvSpPr>
          <p:cNvPr id="114" name="Google Shape;114;p17"/>
          <p:cNvSpPr txBox="1"/>
          <p:nvPr>
            <p:ph type="title"/>
          </p:nvPr>
        </p:nvSpPr>
        <p:spPr>
          <a:xfrm>
            <a:off x="14566" y="122733"/>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Weeks 10-12: Focus Genre: </a:t>
            </a:r>
            <a:r>
              <a:rPr lang="en"/>
              <a:t>Narrative Writing </a:t>
            </a:r>
            <a:endParaRPr/>
          </a:p>
          <a:p>
            <a:pPr indent="0" lvl="0" marL="0" rtl="0" algn="l">
              <a:spcBef>
                <a:spcPts val="0"/>
              </a:spcBef>
              <a:spcAft>
                <a:spcPts val="0"/>
              </a:spcAft>
              <a:buNone/>
            </a:pPr>
            <a:r>
              <a:t/>
            </a:r>
            <a:endParaRPr/>
          </a:p>
        </p:txBody>
      </p:sp>
      <p:sp>
        <p:nvSpPr>
          <p:cNvPr id="115" name="Google Shape;115;p17"/>
          <p:cNvSpPr txBox="1"/>
          <p:nvPr/>
        </p:nvSpPr>
        <p:spPr>
          <a:xfrm>
            <a:off x="-1864409" y="122713"/>
            <a:ext cx="1778700" cy="4968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None/>
            </a:pPr>
            <a:r>
              <a:rPr b="1" lang="en" sz="1000">
                <a:solidFill>
                  <a:schemeClr val="dk1"/>
                </a:solidFill>
              </a:rPr>
              <a:t>Art Connection Lesson 32: Five Senses</a:t>
            </a:r>
            <a:endParaRPr b="1" i="1" sz="1000">
              <a:solidFill>
                <a:schemeClr val="dk1"/>
              </a:solidFill>
            </a:endParaRPr>
          </a:p>
        </p:txBody>
      </p:sp>
      <p:sp>
        <p:nvSpPr>
          <p:cNvPr id="116" name="Google Shape;116;p17"/>
          <p:cNvSpPr txBox="1"/>
          <p:nvPr/>
        </p:nvSpPr>
        <p:spPr>
          <a:xfrm>
            <a:off x="-1871670" y="4269140"/>
            <a:ext cx="1778700" cy="8046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1000">
                <a:solidFill>
                  <a:schemeClr val="dk1"/>
                </a:solidFill>
              </a:rPr>
              <a:t>Art Connection Lesson 38: Elaborative Detail Practice - Imagining the Future</a:t>
            </a:r>
            <a:endParaRPr b="1" sz="1000">
              <a:solidFill>
                <a:schemeClr val="dk1"/>
              </a:solidFill>
            </a:endParaRPr>
          </a:p>
        </p:txBody>
      </p:sp>
      <p:sp>
        <p:nvSpPr>
          <p:cNvPr id="117" name="Google Shape;117;p17"/>
          <p:cNvSpPr txBox="1"/>
          <p:nvPr/>
        </p:nvSpPr>
        <p:spPr>
          <a:xfrm>
            <a:off x="-1864407" y="695417"/>
            <a:ext cx="1778700" cy="4968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None/>
            </a:pPr>
            <a:r>
              <a:rPr b="1" lang="en" sz="1000">
                <a:solidFill>
                  <a:schemeClr val="dk1"/>
                </a:solidFill>
              </a:rPr>
              <a:t>Art Connection Lesson 33: Silly Senses</a:t>
            </a:r>
            <a:endParaRPr b="1" i="1" sz="1000">
              <a:solidFill>
                <a:schemeClr val="dk1"/>
              </a:solidFill>
            </a:endParaRPr>
          </a:p>
        </p:txBody>
      </p:sp>
      <p:sp>
        <p:nvSpPr>
          <p:cNvPr id="118" name="Google Shape;118;p17"/>
          <p:cNvSpPr txBox="1"/>
          <p:nvPr/>
        </p:nvSpPr>
        <p:spPr>
          <a:xfrm>
            <a:off x="-3728789" y="3169289"/>
            <a:ext cx="1778700" cy="6507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None/>
            </a:pPr>
            <a:r>
              <a:rPr b="1" lang="en" sz="1000">
                <a:solidFill>
                  <a:schemeClr val="dk1"/>
                </a:solidFill>
              </a:rPr>
              <a:t>Lesson 7: Modeling Elaborative Detail - </a:t>
            </a:r>
            <a:r>
              <a:rPr b="1" i="1" lang="en" sz="1000">
                <a:solidFill>
                  <a:schemeClr val="dk1"/>
                </a:solidFill>
              </a:rPr>
              <a:t>Repeat this lesson</a:t>
            </a:r>
            <a:endParaRPr b="1" i="1" sz="1000"/>
          </a:p>
        </p:txBody>
      </p:sp>
      <p:sp>
        <p:nvSpPr>
          <p:cNvPr id="119" name="Google Shape;119;p17"/>
          <p:cNvSpPr txBox="1"/>
          <p:nvPr/>
        </p:nvSpPr>
        <p:spPr>
          <a:xfrm>
            <a:off x="-1871682" y="1287042"/>
            <a:ext cx="1778700" cy="6507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None/>
            </a:pPr>
            <a:r>
              <a:rPr b="1" lang="en" sz="1000">
                <a:solidFill>
                  <a:schemeClr val="dk1"/>
                </a:solidFill>
              </a:rPr>
              <a:t>Art Connection Lesson 34: Elaborative Detail - Into the Woods </a:t>
            </a:r>
            <a:endParaRPr b="1" i="1" sz="1000">
              <a:solidFill>
                <a:schemeClr val="dk1"/>
              </a:solidFill>
            </a:endParaRPr>
          </a:p>
        </p:txBody>
      </p:sp>
      <p:sp>
        <p:nvSpPr>
          <p:cNvPr id="120" name="Google Shape;120;p17"/>
          <p:cNvSpPr txBox="1"/>
          <p:nvPr/>
        </p:nvSpPr>
        <p:spPr>
          <a:xfrm>
            <a:off x="-1871682" y="2032567"/>
            <a:ext cx="1778700" cy="6507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None/>
            </a:pPr>
            <a:r>
              <a:rPr b="1" lang="en" sz="1000">
                <a:solidFill>
                  <a:schemeClr val="dk1"/>
                </a:solidFill>
              </a:rPr>
              <a:t>Art Connection Lesson 35: More Elaborative Detail - What’s Important?</a:t>
            </a:r>
            <a:endParaRPr b="1" i="1" sz="1000">
              <a:solidFill>
                <a:schemeClr val="dk1"/>
              </a:solidFill>
            </a:endParaRPr>
          </a:p>
        </p:txBody>
      </p:sp>
      <p:sp>
        <p:nvSpPr>
          <p:cNvPr id="121" name="Google Shape;121;p17"/>
          <p:cNvSpPr txBox="1"/>
          <p:nvPr/>
        </p:nvSpPr>
        <p:spPr>
          <a:xfrm>
            <a:off x="-1871682" y="2778092"/>
            <a:ext cx="1778700" cy="6507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None/>
            </a:pPr>
            <a:r>
              <a:rPr b="1" lang="en" sz="1000">
                <a:solidFill>
                  <a:schemeClr val="dk1"/>
                </a:solidFill>
              </a:rPr>
              <a:t>Art Connection Lesson 36: Elaborative Detail Practice</a:t>
            </a:r>
            <a:endParaRPr b="1" i="1" sz="1000">
              <a:solidFill>
                <a:schemeClr val="dk1"/>
              </a:solidFill>
            </a:endParaRPr>
          </a:p>
        </p:txBody>
      </p:sp>
      <p:sp>
        <p:nvSpPr>
          <p:cNvPr id="122" name="Google Shape;122;p17"/>
          <p:cNvSpPr txBox="1"/>
          <p:nvPr/>
        </p:nvSpPr>
        <p:spPr>
          <a:xfrm>
            <a:off x="-1871682" y="3523617"/>
            <a:ext cx="1778700" cy="6507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None/>
            </a:pPr>
            <a:r>
              <a:rPr b="1" lang="en" sz="1000">
                <a:solidFill>
                  <a:schemeClr val="dk1"/>
                </a:solidFill>
              </a:rPr>
              <a:t>Art Connection Lesson 37: Imaginative Elaborative Detail</a:t>
            </a:r>
            <a:endParaRPr b="1" i="1" sz="1000">
              <a:solidFill>
                <a:schemeClr val="dk1"/>
              </a:solidFill>
            </a:endParaRPr>
          </a:p>
        </p:txBody>
      </p:sp>
      <p:sp>
        <p:nvSpPr>
          <p:cNvPr id="123" name="Google Shape;123;p17"/>
          <p:cNvSpPr txBox="1"/>
          <p:nvPr/>
        </p:nvSpPr>
        <p:spPr>
          <a:xfrm>
            <a:off x="-3728789" y="1986950"/>
            <a:ext cx="1778700" cy="4968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1000">
                <a:solidFill>
                  <a:schemeClr val="dk1"/>
                </a:solidFill>
              </a:rPr>
              <a:t>Lesson 6: Describing Using the Five Senses</a:t>
            </a:r>
            <a:endParaRPr b="1" sz="1000">
              <a:solidFill>
                <a:schemeClr val="dk1"/>
              </a:solidFill>
            </a:endParaRPr>
          </a:p>
        </p:txBody>
      </p:sp>
      <p:sp>
        <p:nvSpPr>
          <p:cNvPr id="124" name="Google Shape;124;p17"/>
          <p:cNvSpPr txBox="1"/>
          <p:nvPr/>
        </p:nvSpPr>
        <p:spPr>
          <a:xfrm>
            <a:off x="-3728789" y="-12"/>
            <a:ext cx="1778700" cy="804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1000">
                <a:solidFill>
                  <a:schemeClr val="dk1"/>
                </a:solidFill>
              </a:rPr>
              <a:t>Lesson 3: Using the Five Senses to Understand and Appreciate Elaborative Detail</a:t>
            </a:r>
            <a:endParaRPr b="1" sz="1000">
              <a:solidFill>
                <a:schemeClr val="dk1"/>
              </a:solidFill>
            </a:endParaRPr>
          </a:p>
        </p:txBody>
      </p:sp>
      <p:sp>
        <p:nvSpPr>
          <p:cNvPr id="125" name="Google Shape;125;p17"/>
          <p:cNvSpPr txBox="1"/>
          <p:nvPr/>
        </p:nvSpPr>
        <p:spPr>
          <a:xfrm>
            <a:off x="-3728789" y="1395763"/>
            <a:ext cx="1778700" cy="3429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1000">
                <a:solidFill>
                  <a:schemeClr val="dk1"/>
                </a:solidFill>
              </a:rPr>
              <a:t>Lesson 5: 5 Senses Bingo</a:t>
            </a:r>
            <a:endParaRPr b="1" sz="1000">
              <a:solidFill>
                <a:schemeClr val="dk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9" name="Shape 129"/>
        <p:cNvGrpSpPr/>
        <p:nvPr/>
      </p:nvGrpSpPr>
      <p:grpSpPr>
        <a:xfrm>
          <a:off x="0" y="0"/>
          <a:ext cx="0" cy="0"/>
          <a:chOff x="0" y="0"/>
          <a:chExt cx="0" cy="0"/>
        </a:xfrm>
      </p:grpSpPr>
      <p:graphicFrame>
        <p:nvGraphicFramePr>
          <p:cNvPr id="130" name="Google Shape;130;p18"/>
          <p:cNvGraphicFramePr/>
          <p:nvPr/>
        </p:nvGraphicFramePr>
        <p:xfrm>
          <a:off x="85211" y="1021659"/>
          <a:ext cx="3000000" cy="3000000"/>
        </p:xfrm>
        <a:graphic>
          <a:graphicData uri="http://schemas.openxmlformats.org/drawingml/2006/table">
            <a:tbl>
              <a:tblPr>
                <a:noFill/>
                <a:tableStyleId>{05C6A9D8-4F61-4BF0-AD25-9A712FC2CFEB}</a:tableStyleId>
              </a:tblPr>
              <a:tblGrid>
                <a:gridCol w="1784075"/>
                <a:gridCol w="1784075"/>
                <a:gridCol w="1784075"/>
                <a:gridCol w="1784075"/>
                <a:gridCol w="1784075"/>
              </a:tblGrid>
              <a:tr h="1350125">
                <a:tc>
                  <a:txBody>
                    <a:bodyPr/>
                    <a:lstStyle/>
                    <a:p>
                      <a:pPr indent="0" lvl="0" marL="0" rtl="0" algn="l">
                        <a:spcBef>
                          <a:spcPts val="0"/>
                        </a:spcBef>
                        <a:spcAft>
                          <a:spcPts val="0"/>
                        </a:spcAft>
                        <a:buNone/>
                      </a:pPr>
                      <a:r>
                        <a:t/>
                      </a:r>
                      <a:endParaRPr sz="900"/>
                    </a:p>
                  </a:txBody>
                  <a:tcPr marT="91425" marB="91425" marR="91425" marL="91425"/>
                </a:tc>
                <a:tc>
                  <a:txBody>
                    <a:bodyPr/>
                    <a:lstStyle/>
                    <a:p>
                      <a:pPr indent="0" lvl="0" marL="0" rtl="0" algn="l">
                        <a:spcBef>
                          <a:spcPts val="0"/>
                        </a:spcBef>
                        <a:spcAft>
                          <a:spcPts val="0"/>
                        </a:spcAft>
                        <a:buNone/>
                      </a:pPr>
                      <a:r>
                        <a:t/>
                      </a:r>
                      <a:endParaRPr sz="900"/>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r>
              <a:tr h="1294325">
                <a:tc>
                  <a:txBody>
                    <a:bodyPr/>
                    <a:lstStyle/>
                    <a:p>
                      <a:pPr indent="0" lvl="0" marL="0" rtl="0" algn="l">
                        <a:spcBef>
                          <a:spcPts val="0"/>
                        </a:spcBef>
                        <a:spcAft>
                          <a:spcPts val="0"/>
                        </a:spcAft>
                        <a:buNone/>
                      </a:pPr>
                      <a:r>
                        <a:t/>
                      </a:r>
                      <a:endParaRPr sz="900"/>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sz="1400"/>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r>
              <a:tr h="1244550">
                <a:tc>
                  <a:txBody>
                    <a:bodyPr/>
                    <a:lstStyle/>
                    <a:p>
                      <a:pPr indent="0" lvl="0" marL="0" rtl="0" algn="l">
                        <a:spcBef>
                          <a:spcPts val="0"/>
                        </a:spcBef>
                        <a:spcAft>
                          <a:spcPts val="0"/>
                        </a:spcAft>
                        <a:buNone/>
                      </a:pPr>
                      <a:r>
                        <a:t/>
                      </a:r>
                      <a:endParaRPr sz="900"/>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sz="1400"/>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r>
            </a:tbl>
          </a:graphicData>
        </a:graphic>
      </p:graphicFrame>
      <p:sp>
        <p:nvSpPr>
          <p:cNvPr id="131" name="Google Shape;131;p18"/>
          <p:cNvSpPr txBox="1"/>
          <p:nvPr/>
        </p:nvSpPr>
        <p:spPr>
          <a:xfrm>
            <a:off x="-3728789" y="850376"/>
            <a:ext cx="1778700" cy="3429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1000">
                <a:solidFill>
                  <a:schemeClr val="dk1"/>
                </a:solidFill>
              </a:rPr>
              <a:t>Lesson 9: Scenario Cards</a:t>
            </a:r>
            <a:endParaRPr b="1" sz="900"/>
          </a:p>
        </p:txBody>
      </p:sp>
      <p:sp>
        <p:nvSpPr>
          <p:cNvPr id="132" name="Google Shape;132;p18"/>
          <p:cNvSpPr txBox="1"/>
          <p:nvPr/>
        </p:nvSpPr>
        <p:spPr>
          <a:xfrm>
            <a:off x="-3728789" y="122713"/>
            <a:ext cx="1778700" cy="6507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1000">
                <a:solidFill>
                  <a:schemeClr val="dk1"/>
                </a:solidFill>
              </a:rPr>
              <a:t>Lesson 8: Activities for “Showing Rather than Telling”</a:t>
            </a:r>
            <a:endParaRPr b="1" sz="800">
              <a:solidFill>
                <a:schemeClr val="dk1"/>
              </a:solidFill>
            </a:endParaRPr>
          </a:p>
        </p:txBody>
      </p:sp>
      <p:sp>
        <p:nvSpPr>
          <p:cNvPr id="133" name="Google Shape;133;p18"/>
          <p:cNvSpPr txBox="1"/>
          <p:nvPr>
            <p:ph type="title"/>
          </p:nvPr>
        </p:nvSpPr>
        <p:spPr>
          <a:xfrm>
            <a:off x="14566" y="122733"/>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Weeks 13-15: </a:t>
            </a:r>
            <a:r>
              <a:rPr lang="en"/>
              <a:t>Focus Genre: Narrative Writing </a:t>
            </a:r>
            <a:endParaRPr/>
          </a:p>
        </p:txBody>
      </p:sp>
      <p:sp>
        <p:nvSpPr>
          <p:cNvPr id="134" name="Google Shape;134;p18"/>
          <p:cNvSpPr txBox="1"/>
          <p:nvPr/>
        </p:nvSpPr>
        <p:spPr>
          <a:xfrm>
            <a:off x="-3743339" y="1270213"/>
            <a:ext cx="1778700" cy="4968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1000">
                <a:solidFill>
                  <a:schemeClr val="dk1"/>
                </a:solidFill>
              </a:rPr>
              <a:t>Lesson 10: Feelings Posters</a:t>
            </a:r>
            <a:endParaRPr b="1" sz="700">
              <a:solidFill>
                <a:schemeClr val="dk1"/>
              </a:solidFill>
            </a:endParaRPr>
          </a:p>
        </p:txBody>
      </p:sp>
      <p:sp>
        <p:nvSpPr>
          <p:cNvPr id="135" name="Google Shape;135;p18"/>
          <p:cNvSpPr txBox="1"/>
          <p:nvPr/>
        </p:nvSpPr>
        <p:spPr>
          <a:xfrm>
            <a:off x="-3743339" y="1843963"/>
            <a:ext cx="1778700" cy="4968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1000">
                <a:solidFill>
                  <a:schemeClr val="dk1"/>
                </a:solidFill>
              </a:rPr>
              <a:t>Lesson 11: Lift the Flap Emotions</a:t>
            </a:r>
            <a:endParaRPr b="1" sz="700">
              <a:solidFill>
                <a:schemeClr val="dk1"/>
              </a:solidFill>
            </a:endParaRPr>
          </a:p>
        </p:txBody>
      </p:sp>
      <p:sp>
        <p:nvSpPr>
          <p:cNvPr id="136" name="Google Shape;136;p18"/>
          <p:cNvSpPr txBox="1"/>
          <p:nvPr/>
        </p:nvSpPr>
        <p:spPr>
          <a:xfrm>
            <a:off x="-3743339" y="2426775"/>
            <a:ext cx="1778700" cy="4968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1000">
                <a:solidFill>
                  <a:schemeClr val="dk1"/>
                </a:solidFill>
              </a:rPr>
              <a:t>Lesson 12: Word Referent Activity</a:t>
            </a:r>
            <a:endParaRPr b="1" sz="600">
              <a:solidFill>
                <a:schemeClr val="dk1"/>
              </a:solidFill>
            </a:endParaRPr>
          </a:p>
        </p:txBody>
      </p:sp>
      <p:sp>
        <p:nvSpPr>
          <p:cNvPr id="137" name="Google Shape;137;p18"/>
          <p:cNvSpPr txBox="1"/>
          <p:nvPr/>
        </p:nvSpPr>
        <p:spPr>
          <a:xfrm>
            <a:off x="-3743339" y="3009563"/>
            <a:ext cx="1778700" cy="4968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1000">
                <a:solidFill>
                  <a:schemeClr val="dk1"/>
                </a:solidFill>
              </a:rPr>
              <a:t>Lesson 13: Suspenseful Riddle Activity</a:t>
            </a:r>
            <a:endParaRPr b="1" sz="900">
              <a:solidFill>
                <a:schemeClr val="dk1"/>
              </a:solidFill>
            </a:endParaRPr>
          </a:p>
        </p:txBody>
      </p:sp>
      <p:sp>
        <p:nvSpPr>
          <p:cNvPr id="138" name="Google Shape;138;p18"/>
          <p:cNvSpPr txBox="1"/>
          <p:nvPr/>
        </p:nvSpPr>
        <p:spPr>
          <a:xfrm>
            <a:off x="-1905007" y="-10433"/>
            <a:ext cx="1778700" cy="4659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None/>
            </a:pPr>
            <a:r>
              <a:rPr b="1" lang="en" sz="900">
                <a:solidFill>
                  <a:schemeClr val="dk1"/>
                </a:solidFill>
              </a:rPr>
              <a:t>Art Connection Lesson 41: Affirmation!</a:t>
            </a:r>
            <a:endParaRPr b="1" i="1" sz="900">
              <a:solidFill>
                <a:schemeClr val="dk1"/>
              </a:solidFill>
            </a:endParaRPr>
          </a:p>
        </p:txBody>
      </p:sp>
      <p:sp>
        <p:nvSpPr>
          <p:cNvPr id="139" name="Google Shape;139;p18"/>
          <p:cNvSpPr txBox="1"/>
          <p:nvPr/>
        </p:nvSpPr>
        <p:spPr>
          <a:xfrm>
            <a:off x="-1925357" y="577504"/>
            <a:ext cx="1778700" cy="6045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None/>
            </a:pPr>
            <a:r>
              <a:rPr b="1" lang="en" sz="900">
                <a:solidFill>
                  <a:schemeClr val="dk1"/>
                </a:solidFill>
              </a:rPr>
              <a:t>Art Connection Lesson 42: Suspense - Fun with Word Referents</a:t>
            </a:r>
            <a:endParaRPr b="1" i="1" sz="900">
              <a:solidFill>
                <a:schemeClr val="dk1"/>
              </a:solidFill>
            </a:endParaRPr>
          </a:p>
        </p:txBody>
      </p:sp>
      <p:sp>
        <p:nvSpPr>
          <p:cNvPr id="140" name="Google Shape;140;p18"/>
          <p:cNvSpPr txBox="1"/>
          <p:nvPr/>
        </p:nvSpPr>
        <p:spPr>
          <a:xfrm>
            <a:off x="-1934257" y="1385704"/>
            <a:ext cx="1778700" cy="4659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None/>
            </a:pPr>
            <a:r>
              <a:rPr b="1" lang="en" sz="900">
                <a:solidFill>
                  <a:schemeClr val="dk1"/>
                </a:solidFill>
              </a:rPr>
              <a:t>Art Connection Lesson 43: Suspenseful Riddles</a:t>
            </a:r>
            <a:endParaRPr b="1" i="1" sz="900">
              <a:solidFill>
                <a:schemeClr val="dk1"/>
              </a:solidFill>
            </a:endParaRPr>
          </a:p>
        </p:txBody>
      </p:sp>
      <p:sp>
        <p:nvSpPr>
          <p:cNvPr id="141" name="Google Shape;141;p18"/>
          <p:cNvSpPr txBox="1"/>
          <p:nvPr/>
        </p:nvSpPr>
        <p:spPr>
          <a:xfrm>
            <a:off x="-3726601" y="3592363"/>
            <a:ext cx="1778700" cy="4968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1000">
                <a:solidFill>
                  <a:schemeClr val="dk1"/>
                </a:solidFill>
              </a:rPr>
              <a:t>Lesson 14: Suspense! What’s Next?</a:t>
            </a:r>
            <a:endParaRPr b="1" sz="800">
              <a:solidFill>
                <a:schemeClr val="dk1"/>
              </a:solidFill>
            </a:endParaRPr>
          </a:p>
        </p:txBody>
      </p:sp>
      <p:sp>
        <p:nvSpPr>
          <p:cNvPr id="142" name="Google Shape;142;p18"/>
          <p:cNvSpPr txBox="1"/>
          <p:nvPr/>
        </p:nvSpPr>
        <p:spPr>
          <a:xfrm>
            <a:off x="-3733901" y="4243075"/>
            <a:ext cx="1778700" cy="6507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1000">
                <a:solidFill>
                  <a:schemeClr val="dk1"/>
                </a:solidFill>
              </a:rPr>
              <a:t>Lesson 15: Ready to Write? Extension Riddle Activities - The Mitten </a:t>
            </a:r>
            <a:endParaRPr b="1" sz="800">
              <a:solidFill>
                <a:schemeClr val="dk1"/>
              </a:solidFill>
            </a:endParaRPr>
          </a:p>
        </p:txBody>
      </p:sp>
      <p:sp>
        <p:nvSpPr>
          <p:cNvPr id="143" name="Google Shape;143;p18"/>
          <p:cNvSpPr txBox="1"/>
          <p:nvPr/>
        </p:nvSpPr>
        <p:spPr>
          <a:xfrm>
            <a:off x="-1863301" y="3131188"/>
            <a:ext cx="1778700" cy="6507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1000">
                <a:solidFill>
                  <a:schemeClr val="dk1"/>
                </a:solidFill>
              </a:rPr>
              <a:t>Lesson 16: Ready to Write? Extension Riddle Activities</a:t>
            </a:r>
            <a:endParaRPr b="1" sz="800">
              <a:solidFill>
                <a:schemeClr val="dk1"/>
              </a:solidFill>
            </a:endParaRPr>
          </a:p>
        </p:txBody>
      </p:sp>
      <p:sp>
        <p:nvSpPr>
          <p:cNvPr id="144" name="Google Shape;144;p18"/>
          <p:cNvSpPr txBox="1"/>
          <p:nvPr/>
        </p:nvSpPr>
        <p:spPr>
          <a:xfrm>
            <a:off x="-1866951" y="3831725"/>
            <a:ext cx="1778700" cy="6507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1000">
                <a:solidFill>
                  <a:schemeClr val="dk1"/>
                </a:solidFill>
              </a:rPr>
              <a:t>Lesson 17: Ready to Write? Extension Riddle Activities</a:t>
            </a:r>
            <a:endParaRPr b="1" sz="800">
              <a:solidFill>
                <a:schemeClr val="dk1"/>
              </a:solidFill>
            </a:endParaRPr>
          </a:p>
        </p:txBody>
      </p:sp>
      <p:sp>
        <p:nvSpPr>
          <p:cNvPr id="145" name="Google Shape;145;p18"/>
          <p:cNvSpPr txBox="1"/>
          <p:nvPr/>
        </p:nvSpPr>
        <p:spPr>
          <a:xfrm>
            <a:off x="-1875757" y="1955304"/>
            <a:ext cx="1778700" cy="4659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None/>
            </a:pPr>
            <a:r>
              <a:rPr b="1" lang="en" sz="900">
                <a:solidFill>
                  <a:schemeClr val="dk1"/>
                </a:solidFill>
              </a:rPr>
              <a:t>Art Connection </a:t>
            </a:r>
            <a:r>
              <a:rPr b="1" lang="en" sz="900">
                <a:solidFill>
                  <a:schemeClr val="dk1"/>
                </a:solidFill>
              </a:rPr>
              <a:t>Lesson 44: More Suspense</a:t>
            </a:r>
            <a:endParaRPr b="1" i="1" sz="900">
              <a:solidFill>
                <a:schemeClr val="dk1"/>
              </a:solidFill>
            </a:endParaRPr>
          </a:p>
        </p:txBody>
      </p:sp>
      <p:sp>
        <p:nvSpPr>
          <p:cNvPr id="146" name="Google Shape;146;p18"/>
          <p:cNvSpPr txBox="1"/>
          <p:nvPr/>
        </p:nvSpPr>
        <p:spPr>
          <a:xfrm>
            <a:off x="-1855407" y="2543242"/>
            <a:ext cx="1778700" cy="4659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None/>
            </a:pPr>
            <a:r>
              <a:rPr b="1" lang="en" sz="900">
                <a:solidFill>
                  <a:schemeClr val="dk1"/>
                </a:solidFill>
              </a:rPr>
              <a:t>Art Connection </a:t>
            </a:r>
            <a:r>
              <a:rPr b="1" lang="en" sz="900">
                <a:solidFill>
                  <a:schemeClr val="dk1"/>
                </a:solidFill>
              </a:rPr>
              <a:t>Lesson 45: Can you Guess?</a:t>
            </a:r>
            <a:endParaRPr b="1" i="1" sz="900">
              <a:solidFill>
                <a:schemeClr val="dk1"/>
              </a:solidFill>
            </a:endParaRPr>
          </a:p>
        </p:txBody>
      </p:sp>
      <p:sp>
        <p:nvSpPr>
          <p:cNvPr id="147" name="Google Shape;147;p18"/>
          <p:cNvSpPr txBox="1"/>
          <p:nvPr/>
        </p:nvSpPr>
        <p:spPr>
          <a:xfrm>
            <a:off x="-1863297" y="4653888"/>
            <a:ext cx="1778700" cy="342900"/>
          </a:xfrm>
          <a:prstGeom prst="rect">
            <a:avLst/>
          </a:prstGeom>
          <a:solidFill>
            <a:srgbClr val="EAD1DC"/>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1000">
                <a:solidFill>
                  <a:schemeClr val="dk1"/>
                </a:solidFill>
              </a:rPr>
              <a:t>Lesson 4: Adverb Game</a:t>
            </a:r>
            <a:endParaRPr b="1" i="1" sz="1200">
              <a:solidFill>
                <a:schemeClr val="dk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graphicFrame>
        <p:nvGraphicFramePr>
          <p:cNvPr id="152" name="Google Shape;152;p19"/>
          <p:cNvGraphicFramePr/>
          <p:nvPr/>
        </p:nvGraphicFramePr>
        <p:xfrm>
          <a:off x="90511" y="805909"/>
          <a:ext cx="3000000" cy="3000000"/>
        </p:xfrm>
        <a:graphic>
          <a:graphicData uri="http://schemas.openxmlformats.org/drawingml/2006/table">
            <a:tbl>
              <a:tblPr>
                <a:noFill/>
                <a:tableStyleId>{05C6A9D8-4F61-4BF0-AD25-9A712FC2CFEB}</a:tableStyleId>
              </a:tblPr>
              <a:tblGrid>
                <a:gridCol w="1792600"/>
                <a:gridCol w="1792600"/>
                <a:gridCol w="1792600"/>
                <a:gridCol w="1792600"/>
                <a:gridCol w="1792600"/>
              </a:tblGrid>
              <a:tr h="1460975">
                <a:tc>
                  <a:txBody>
                    <a:bodyPr/>
                    <a:lstStyle/>
                    <a:p>
                      <a:pPr indent="0" lvl="0" marL="0" rtl="0" algn="l">
                        <a:spcBef>
                          <a:spcPts val="0"/>
                        </a:spcBef>
                        <a:spcAft>
                          <a:spcPts val="0"/>
                        </a:spcAft>
                        <a:buNone/>
                      </a:pPr>
                      <a:r>
                        <a:t/>
                      </a:r>
                      <a:endParaRPr sz="900"/>
                    </a:p>
                  </a:txBody>
                  <a:tcPr marT="91425" marB="91425" marR="91425" marL="91425"/>
                </a:tc>
                <a:tc>
                  <a:txBody>
                    <a:bodyPr/>
                    <a:lstStyle/>
                    <a:p>
                      <a:pPr indent="0" lvl="0" marL="0" rtl="0" algn="l">
                        <a:spcBef>
                          <a:spcPts val="0"/>
                        </a:spcBef>
                        <a:spcAft>
                          <a:spcPts val="0"/>
                        </a:spcAft>
                        <a:buNone/>
                      </a:pPr>
                      <a:r>
                        <a:t/>
                      </a:r>
                      <a:endParaRPr sz="900"/>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r>
              <a:tr h="1500125">
                <a:tc>
                  <a:txBody>
                    <a:bodyPr/>
                    <a:lstStyle/>
                    <a:p>
                      <a:pPr indent="0" lvl="0" marL="0" rtl="0" algn="l">
                        <a:spcBef>
                          <a:spcPts val="0"/>
                        </a:spcBef>
                        <a:spcAft>
                          <a:spcPts val="0"/>
                        </a:spcAft>
                        <a:buNone/>
                      </a:pPr>
                      <a:r>
                        <a:t/>
                      </a:r>
                      <a:endParaRPr sz="900"/>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sz="1400"/>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r>
              <a:tr h="1308425">
                <a:tc>
                  <a:txBody>
                    <a:bodyPr/>
                    <a:lstStyle/>
                    <a:p>
                      <a:pPr indent="0" lvl="0" marL="0" rtl="0" algn="l">
                        <a:spcBef>
                          <a:spcPts val="0"/>
                        </a:spcBef>
                        <a:spcAft>
                          <a:spcPts val="0"/>
                        </a:spcAft>
                        <a:buNone/>
                      </a:pPr>
                      <a:r>
                        <a:t/>
                      </a:r>
                      <a:endParaRPr sz="900"/>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sz="1400"/>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r>
            </a:tbl>
          </a:graphicData>
        </a:graphic>
      </p:graphicFrame>
      <p:sp>
        <p:nvSpPr>
          <p:cNvPr id="153" name="Google Shape;153;p19"/>
          <p:cNvSpPr txBox="1"/>
          <p:nvPr/>
        </p:nvSpPr>
        <p:spPr>
          <a:xfrm>
            <a:off x="-3728789" y="658338"/>
            <a:ext cx="1778700" cy="4968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1000">
                <a:solidFill>
                  <a:schemeClr val="dk1"/>
                </a:solidFill>
              </a:rPr>
              <a:t>Lesson 2: From Sorting Facts to Main Ideas</a:t>
            </a:r>
            <a:endParaRPr b="1" sz="900">
              <a:solidFill>
                <a:schemeClr val="dk1"/>
              </a:solidFill>
            </a:endParaRPr>
          </a:p>
        </p:txBody>
      </p:sp>
      <p:sp>
        <p:nvSpPr>
          <p:cNvPr id="154" name="Google Shape;154;p19"/>
          <p:cNvSpPr txBox="1"/>
          <p:nvPr/>
        </p:nvSpPr>
        <p:spPr>
          <a:xfrm>
            <a:off x="-3728789" y="1316689"/>
            <a:ext cx="1778700" cy="6507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1000">
                <a:solidFill>
                  <a:schemeClr val="dk1"/>
                </a:solidFill>
              </a:rPr>
              <a:t>Lesson 3: Information Detectives - Diagrams with Labels</a:t>
            </a:r>
            <a:endParaRPr b="1" sz="900">
              <a:solidFill>
                <a:schemeClr val="dk1"/>
              </a:solidFill>
            </a:endParaRPr>
          </a:p>
        </p:txBody>
      </p:sp>
      <p:sp>
        <p:nvSpPr>
          <p:cNvPr id="155" name="Google Shape;155;p19"/>
          <p:cNvSpPr txBox="1"/>
          <p:nvPr/>
        </p:nvSpPr>
        <p:spPr>
          <a:xfrm>
            <a:off x="-3728789" y="-12"/>
            <a:ext cx="1778700" cy="4968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1000">
                <a:solidFill>
                  <a:schemeClr val="dk1"/>
                </a:solidFill>
              </a:rPr>
              <a:t>Continue Lesson 1: Sorting Details</a:t>
            </a:r>
            <a:endParaRPr b="1" sz="900">
              <a:solidFill>
                <a:schemeClr val="dk1"/>
              </a:solidFill>
            </a:endParaRPr>
          </a:p>
        </p:txBody>
      </p:sp>
      <p:sp>
        <p:nvSpPr>
          <p:cNvPr id="156" name="Google Shape;156;p19"/>
          <p:cNvSpPr txBox="1"/>
          <p:nvPr/>
        </p:nvSpPr>
        <p:spPr>
          <a:xfrm>
            <a:off x="-3743389" y="2128940"/>
            <a:ext cx="1778700" cy="4968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1000">
                <a:solidFill>
                  <a:schemeClr val="dk1"/>
                </a:solidFill>
              </a:rPr>
              <a:t>Lesson 4: Informational Sentences Using Details</a:t>
            </a:r>
            <a:endParaRPr b="1" sz="900">
              <a:solidFill>
                <a:schemeClr val="dk1"/>
              </a:solidFill>
            </a:endParaRPr>
          </a:p>
        </p:txBody>
      </p:sp>
      <p:sp>
        <p:nvSpPr>
          <p:cNvPr id="157" name="Google Shape;157;p19"/>
          <p:cNvSpPr txBox="1"/>
          <p:nvPr/>
        </p:nvSpPr>
        <p:spPr>
          <a:xfrm>
            <a:off x="-1864389" y="3162504"/>
            <a:ext cx="1778700" cy="6045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900">
                <a:solidFill>
                  <a:schemeClr val="dk1"/>
                </a:solidFill>
              </a:rPr>
              <a:t>Art Connection </a:t>
            </a:r>
            <a:r>
              <a:rPr b="1" lang="en" sz="900">
                <a:solidFill>
                  <a:schemeClr val="dk1"/>
                </a:solidFill>
              </a:rPr>
              <a:t>Lesson 23: Informational Sentences - Where They Live</a:t>
            </a:r>
            <a:endParaRPr b="1" sz="900">
              <a:solidFill>
                <a:schemeClr val="dk1"/>
              </a:solidFill>
            </a:endParaRPr>
          </a:p>
        </p:txBody>
      </p:sp>
      <p:sp>
        <p:nvSpPr>
          <p:cNvPr id="158" name="Google Shape;158;p19"/>
          <p:cNvSpPr txBox="1"/>
          <p:nvPr>
            <p:ph type="title"/>
          </p:nvPr>
        </p:nvSpPr>
        <p:spPr>
          <a:xfrm>
            <a:off x="-9" y="-37942"/>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Weeks 16-18: </a:t>
            </a:r>
            <a:r>
              <a:rPr lang="en"/>
              <a:t>Focus Genre: Informational Writing</a:t>
            </a:r>
            <a:endParaRPr/>
          </a:p>
          <a:p>
            <a:pPr indent="0" lvl="0" marL="0" rtl="0" algn="l">
              <a:spcBef>
                <a:spcPts val="0"/>
              </a:spcBef>
              <a:spcAft>
                <a:spcPts val="0"/>
              </a:spcAft>
              <a:buClr>
                <a:schemeClr val="dk1"/>
              </a:buClr>
              <a:buSzPct val="39285"/>
              <a:buFont typeface="Arial"/>
              <a:buNone/>
            </a:pPr>
            <a:r>
              <a:t/>
            </a:r>
            <a:endParaRPr/>
          </a:p>
        </p:txBody>
      </p:sp>
      <p:sp>
        <p:nvSpPr>
          <p:cNvPr id="159" name="Google Shape;159;p19"/>
          <p:cNvSpPr txBox="1"/>
          <p:nvPr/>
        </p:nvSpPr>
        <p:spPr>
          <a:xfrm>
            <a:off x="-1871697" y="1872076"/>
            <a:ext cx="1778700" cy="4659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900">
                <a:solidFill>
                  <a:schemeClr val="dk1"/>
                </a:solidFill>
              </a:rPr>
              <a:t>Art Connection </a:t>
            </a:r>
            <a:r>
              <a:rPr b="1" lang="en" sz="900">
                <a:solidFill>
                  <a:schemeClr val="dk1"/>
                </a:solidFill>
              </a:rPr>
              <a:t>Lesson 21: Garden Detectives</a:t>
            </a:r>
            <a:endParaRPr b="1" sz="900">
              <a:solidFill>
                <a:schemeClr val="dk1"/>
              </a:solidFill>
            </a:endParaRPr>
          </a:p>
        </p:txBody>
      </p:sp>
      <p:sp>
        <p:nvSpPr>
          <p:cNvPr id="160" name="Google Shape;160;p19"/>
          <p:cNvSpPr txBox="1"/>
          <p:nvPr/>
        </p:nvSpPr>
        <p:spPr>
          <a:xfrm>
            <a:off x="-1871695" y="2387040"/>
            <a:ext cx="1778700" cy="4659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None/>
            </a:pPr>
            <a:r>
              <a:rPr b="1" lang="en" sz="900">
                <a:solidFill>
                  <a:schemeClr val="dk1"/>
                </a:solidFill>
              </a:rPr>
              <a:t>Art Connection </a:t>
            </a:r>
            <a:r>
              <a:rPr b="1" lang="en" sz="900">
                <a:solidFill>
                  <a:schemeClr val="dk1"/>
                </a:solidFill>
              </a:rPr>
              <a:t>Lesson 22: More Detective Work</a:t>
            </a:r>
            <a:endParaRPr b="1" sz="900">
              <a:solidFill>
                <a:schemeClr val="dk1"/>
              </a:solidFill>
            </a:endParaRPr>
          </a:p>
        </p:txBody>
      </p:sp>
      <p:sp>
        <p:nvSpPr>
          <p:cNvPr id="161" name="Google Shape;161;p19"/>
          <p:cNvSpPr txBox="1"/>
          <p:nvPr/>
        </p:nvSpPr>
        <p:spPr>
          <a:xfrm>
            <a:off x="-3743389" y="2787290"/>
            <a:ext cx="1778700" cy="4968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1000">
                <a:solidFill>
                  <a:schemeClr val="dk1"/>
                </a:solidFill>
              </a:rPr>
              <a:t>Lesson 5: Response to Informational Text</a:t>
            </a:r>
            <a:endParaRPr b="1" sz="800">
              <a:solidFill>
                <a:schemeClr val="dk1"/>
              </a:solidFill>
            </a:endParaRPr>
          </a:p>
        </p:txBody>
      </p:sp>
      <p:sp>
        <p:nvSpPr>
          <p:cNvPr id="162" name="Google Shape;162;p19"/>
          <p:cNvSpPr txBox="1"/>
          <p:nvPr/>
        </p:nvSpPr>
        <p:spPr>
          <a:xfrm>
            <a:off x="-3728789" y="3372515"/>
            <a:ext cx="1778700" cy="6507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1000">
                <a:solidFill>
                  <a:schemeClr val="dk1"/>
                </a:solidFill>
              </a:rPr>
              <a:t>Lesson 6: Nonfiction Text Features - Pictures and Captions</a:t>
            </a:r>
            <a:endParaRPr b="1" sz="700">
              <a:solidFill>
                <a:schemeClr val="dk1"/>
              </a:solidFill>
            </a:endParaRPr>
          </a:p>
        </p:txBody>
      </p:sp>
      <p:sp>
        <p:nvSpPr>
          <p:cNvPr id="163" name="Google Shape;163;p19"/>
          <p:cNvSpPr txBox="1"/>
          <p:nvPr/>
        </p:nvSpPr>
        <p:spPr>
          <a:xfrm>
            <a:off x="-1871689" y="4195290"/>
            <a:ext cx="1778700" cy="804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1000">
                <a:solidFill>
                  <a:schemeClr val="dk1"/>
                </a:solidFill>
              </a:rPr>
              <a:t>Ready to Write? Extension Lesson: Using the Detail Generating Questions</a:t>
            </a:r>
            <a:endParaRPr b="1" sz="600">
              <a:solidFill>
                <a:schemeClr val="dk1"/>
              </a:solidFill>
            </a:endParaRPr>
          </a:p>
        </p:txBody>
      </p:sp>
      <p:sp>
        <p:nvSpPr>
          <p:cNvPr id="164" name="Google Shape;164;p19"/>
          <p:cNvSpPr txBox="1"/>
          <p:nvPr/>
        </p:nvSpPr>
        <p:spPr>
          <a:xfrm>
            <a:off x="-3743389" y="4257889"/>
            <a:ext cx="1778700" cy="6507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1000">
                <a:solidFill>
                  <a:schemeClr val="dk1"/>
                </a:solidFill>
              </a:rPr>
              <a:t>Lesson 3: Information Detectives - Diagrams with Labels</a:t>
            </a:r>
            <a:endParaRPr b="1" sz="900">
              <a:solidFill>
                <a:schemeClr val="dk1"/>
              </a:solidFill>
            </a:endParaRPr>
          </a:p>
        </p:txBody>
      </p:sp>
      <p:sp>
        <p:nvSpPr>
          <p:cNvPr id="165" name="Google Shape;165;p19"/>
          <p:cNvSpPr txBox="1"/>
          <p:nvPr/>
        </p:nvSpPr>
        <p:spPr>
          <a:xfrm>
            <a:off x="-1890022" y="-37962"/>
            <a:ext cx="1778700" cy="4659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None/>
            </a:pPr>
            <a:r>
              <a:rPr b="1" lang="en" sz="900">
                <a:solidFill>
                  <a:schemeClr val="dk1"/>
                </a:solidFill>
              </a:rPr>
              <a:t>Art Connections Lesson 18: Sorting Underwater Details</a:t>
            </a:r>
            <a:endParaRPr b="1" i="1" sz="900">
              <a:solidFill>
                <a:schemeClr val="dk1"/>
              </a:solidFill>
            </a:endParaRPr>
          </a:p>
        </p:txBody>
      </p:sp>
      <p:sp>
        <p:nvSpPr>
          <p:cNvPr id="166" name="Google Shape;166;p19"/>
          <p:cNvSpPr txBox="1"/>
          <p:nvPr/>
        </p:nvSpPr>
        <p:spPr>
          <a:xfrm>
            <a:off x="-1862257" y="581642"/>
            <a:ext cx="1778700" cy="4659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None/>
            </a:pPr>
            <a:r>
              <a:rPr b="1" lang="en" sz="900">
                <a:solidFill>
                  <a:schemeClr val="dk1"/>
                </a:solidFill>
              </a:rPr>
              <a:t>Art Connections Lesson 19: Sorting Stormy Details</a:t>
            </a:r>
            <a:endParaRPr b="1" i="1" sz="900">
              <a:solidFill>
                <a:schemeClr val="dk1"/>
              </a:solidFill>
            </a:endParaRPr>
          </a:p>
        </p:txBody>
      </p:sp>
      <p:sp>
        <p:nvSpPr>
          <p:cNvPr id="167" name="Google Shape;167;p19"/>
          <p:cNvSpPr txBox="1"/>
          <p:nvPr/>
        </p:nvSpPr>
        <p:spPr>
          <a:xfrm>
            <a:off x="-1838794" y="1201242"/>
            <a:ext cx="1778700" cy="4659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None/>
            </a:pPr>
            <a:r>
              <a:rPr b="1" lang="en" sz="900">
                <a:solidFill>
                  <a:schemeClr val="dk1"/>
                </a:solidFill>
              </a:rPr>
              <a:t>Art Connections Lesson 20: Sorting Details about Frogs</a:t>
            </a:r>
            <a:endParaRPr b="1" i="1" sz="900">
              <a:solidFill>
                <a:schemeClr val="dk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graphicFrame>
        <p:nvGraphicFramePr>
          <p:cNvPr id="172" name="Google Shape;172;p20"/>
          <p:cNvGraphicFramePr/>
          <p:nvPr/>
        </p:nvGraphicFramePr>
        <p:xfrm>
          <a:off x="90511" y="805909"/>
          <a:ext cx="3000000" cy="3000000"/>
        </p:xfrm>
        <a:graphic>
          <a:graphicData uri="http://schemas.openxmlformats.org/drawingml/2006/table">
            <a:tbl>
              <a:tblPr>
                <a:noFill/>
                <a:tableStyleId>{05C6A9D8-4F61-4BF0-AD25-9A712FC2CFEB}</a:tableStyleId>
              </a:tblPr>
              <a:tblGrid>
                <a:gridCol w="1792600"/>
                <a:gridCol w="1792600"/>
                <a:gridCol w="1792600"/>
                <a:gridCol w="1792600"/>
                <a:gridCol w="1792600"/>
              </a:tblGrid>
              <a:tr h="1460975">
                <a:tc>
                  <a:txBody>
                    <a:bodyPr/>
                    <a:lstStyle/>
                    <a:p>
                      <a:pPr indent="0" lvl="0" marL="0" rtl="0" algn="l">
                        <a:spcBef>
                          <a:spcPts val="0"/>
                        </a:spcBef>
                        <a:spcAft>
                          <a:spcPts val="0"/>
                        </a:spcAft>
                        <a:buNone/>
                      </a:pPr>
                      <a:r>
                        <a:t/>
                      </a:r>
                      <a:endParaRPr sz="900"/>
                    </a:p>
                  </a:txBody>
                  <a:tcPr marT="91425" marB="91425" marR="91425" marL="91425"/>
                </a:tc>
                <a:tc>
                  <a:txBody>
                    <a:bodyPr/>
                    <a:lstStyle/>
                    <a:p>
                      <a:pPr indent="0" lvl="0" marL="0" rtl="0" algn="l">
                        <a:spcBef>
                          <a:spcPts val="0"/>
                        </a:spcBef>
                        <a:spcAft>
                          <a:spcPts val="0"/>
                        </a:spcAft>
                        <a:buNone/>
                      </a:pPr>
                      <a:r>
                        <a:t/>
                      </a:r>
                      <a:endParaRPr sz="900"/>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r>
              <a:tr h="1500125">
                <a:tc>
                  <a:txBody>
                    <a:bodyPr/>
                    <a:lstStyle/>
                    <a:p>
                      <a:pPr indent="0" lvl="0" marL="0" rtl="0" algn="l">
                        <a:spcBef>
                          <a:spcPts val="0"/>
                        </a:spcBef>
                        <a:spcAft>
                          <a:spcPts val="0"/>
                        </a:spcAft>
                        <a:buNone/>
                      </a:pPr>
                      <a:r>
                        <a:t/>
                      </a:r>
                      <a:endParaRPr sz="900"/>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sz="1400"/>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r>
              <a:tr h="1308425">
                <a:tc>
                  <a:txBody>
                    <a:bodyPr/>
                    <a:lstStyle/>
                    <a:p>
                      <a:pPr indent="0" lvl="0" marL="0" rtl="0" algn="l">
                        <a:spcBef>
                          <a:spcPts val="0"/>
                        </a:spcBef>
                        <a:spcAft>
                          <a:spcPts val="0"/>
                        </a:spcAft>
                        <a:buNone/>
                      </a:pPr>
                      <a:r>
                        <a:t/>
                      </a:r>
                      <a:endParaRPr sz="900"/>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sz="1400"/>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r>
            </a:tbl>
          </a:graphicData>
        </a:graphic>
      </p:graphicFrame>
      <p:sp>
        <p:nvSpPr>
          <p:cNvPr id="173" name="Google Shape;173;p20"/>
          <p:cNvSpPr txBox="1"/>
          <p:nvPr/>
        </p:nvSpPr>
        <p:spPr>
          <a:xfrm>
            <a:off x="-3617564" y="4224738"/>
            <a:ext cx="1778700" cy="804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1000">
                <a:solidFill>
                  <a:schemeClr val="dk1"/>
                </a:solidFill>
              </a:rPr>
              <a:t>Ready to Write? Extension Lesson: Putting it All Together - this is a 6-7 day lesson</a:t>
            </a:r>
            <a:endParaRPr b="1" sz="800">
              <a:solidFill>
                <a:schemeClr val="dk1"/>
              </a:solidFill>
            </a:endParaRPr>
          </a:p>
        </p:txBody>
      </p:sp>
      <p:sp>
        <p:nvSpPr>
          <p:cNvPr id="174" name="Google Shape;174;p20"/>
          <p:cNvSpPr txBox="1"/>
          <p:nvPr>
            <p:ph type="title"/>
          </p:nvPr>
        </p:nvSpPr>
        <p:spPr>
          <a:xfrm>
            <a:off x="14566" y="100083"/>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Weeks 19-21: </a:t>
            </a:r>
            <a:r>
              <a:rPr lang="en"/>
              <a:t>Focus Genre: Informational Writing</a:t>
            </a:r>
            <a:endParaRPr/>
          </a:p>
        </p:txBody>
      </p:sp>
      <p:sp>
        <p:nvSpPr>
          <p:cNvPr id="175" name="Google Shape;175;p20"/>
          <p:cNvSpPr txBox="1"/>
          <p:nvPr/>
        </p:nvSpPr>
        <p:spPr>
          <a:xfrm>
            <a:off x="-3617564" y="3288540"/>
            <a:ext cx="1778700" cy="804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1000">
                <a:solidFill>
                  <a:schemeClr val="dk1"/>
                </a:solidFill>
              </a:rPr>
              <a:t>Continue to use: </a:t>
            </a:r>
            <a:r>
              <a:rPr b="1" lang="en" sz="1000">
                <a:solidFill>
                  <a:schemeClr val="dk1"/>
                </a:solidFill>
              </a:rPr>
              <a:t>Ready to Write? Extension Lesson: Using the Detail Generating Questions</a:t>
            </a:r>
            <a:endParaRPr b="1" sz="600">
              <a:solidFill>
                <a:schemeClr val="dk1"/>
              </a:solidFill>
            </a:endParaRPr>
          </a:p>
        </p:txBody>
      </p:sp>
      <p:sp>
        <p:nvSpPr>
          <p:cNvPr id="176" name="Google Shape;176;p20"/>
          <p:cNvSpPr txBox="1"/>
          <p:nvPr/>
        </p:nvSpPr>
        <p:spPr>
          <a:xfrm>
            <a:off x="-3634339" y="-87386"/>
            <a:ext cx="1778700" cy="6507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1000">
                <a:solidFill>
                  <a:schemeClr val="dk1"/>
                </a:solidFill>
              </a:rPr>
              <a:t>Lesson 7: What Informational Books Tell Us</a:t>
            </a:r>
            <a:endParaRPr b="1" sz="800">
              <a:solidFill>
                <a:schemeClr val="dk1"/>
              </a:solidFill>
            </a:endParaRPr>
          </a:p>
        </p:txBody>
      </p:sp>
      <p:sp>
        <p:nvSpPr>
          <p:cNvPr id="177" name="Google Shape;177;p20"/>
          <p:cNvSpPr txBox="1"/>
          <p:nvPr/>
        </p:nvSpPr>
        <p:spPr>
          <a:xfrm>
            <a:off x="-3634339" y="618201"/>
            <a:ext cx="1778700" cy="4968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1000">
                <a:solidFill>
                  <a:schemeClr val="dk1"/>
                </a:solidFill>
              </a:rPr>
              <a:t>Lesson 8: Research - Let’s Find Out!</a:t>
            </a:r>
            <a:endParaRPr b="1" sz="800">
              <a:solidFill>
                <a:schemeClr val="dk1"/>
              </a:solidFill>
            </a:endParaRPr>
          </a:p>
        </p:txBody>
      </p:sp>
      <p:sp>
        <p:nvSpPr>
          <p:cNvPr id="178" name="Google Shape;178;p20"/>
          <p:cNvSpPr txBox="1"/>
          <p:nvPr/>
        </p:nvSpPr>
        <p:spPr>
          <a:xfrm>
            <a:off x="-3634339" y="1206026"/>
            <a:ext cx="1778700" cy="6507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1000">
                <a:solidFill>
                  <a:schemeClr val="dk1"/>
                </a:solidFill>
              </a:rPr>
              <a:t>Lesson 9: Using Digital Technology to Enhance Writing</a:t>
            </a:r>
            <a:endParaRPr b="1" sz="800">
              <a:solidFill>
                <a:schemeClr val="dk1"/>
              </a:solidFill>
            </a:endParaRPr>
          </a:p>
        </p:txBody>
      </p:sp>
      <p:sp>
        <p:nvSpPr>
          <p:cNvPr id="179" name="Google Shape;179;p20"/>
          <p:cNvSpPr txBox="1"/>
          <p:nvPr/>
        </p:nvSpPr>
        <p:spPr>
          <a:xfrm>
            <a:off x="-3617564" y="1947764"/>
            <a:ext cx="1778700" cy="4968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1000">
                <a:solidFill>
                  <a:schemeClr val="dk1"/>
                </a:solidFill>
              </a:rPr>
              <a:t>Lesson 10: Create a Class PowerPoint</a:t>
            </a:r>
            <a:endParaRPr b="1" sz="800">
              <a:solidFill>
                <a:schemeClr val="dk1"/>
              </a:solidFill>
            </a:endParaRPr>
          </a:p>
        </p:txBody>
      </p:sp>
      <p:sp>
        <p:nvSpPr>
          <p:cNvPr id="180" name="Google Shape;180;p20"/>
          <p:cNvSpPr txBox="1"/>
          <p:nvPr/>
        </p:nvSpPr>
        <p:spPr>
          <a:xfrm>
            <a:off x="-3617564" y="2571751"/>
            <a:ext cx="1778700" cy="6507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1000">
                <a:solidFill>
                  <a:schemeClr val="dk1"/>
                </a:solidFill>
              </a:rPr>
              <a:t>Lesson 3: Information Detectives - Diagrams with Labels</a:t>
            </a:r>
            <a:endParaRPr b="1" sz="900">
              <a:solidFill>
                <a:schemeClr val="dk1"/>
              </a:solidFill>
            </a:endParaRPr>
          </a:p>
        </p:txBody>
      </p:sp>
      <p:sp>
        <p:nvSpPr>
          <p:cNvPr id="181" name="Google Shape;181;p20"/>
          <p:cNvSpPr txBox="1"/>
          <p:nvPr/>
        </p:nvSpPr>
        <p:spPr>
          <a:xfrm>
            <a:off x="-1795464" y="201404"/>
            <a:ext cx="1778700" cy="6045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900">
                <a:solidFill>
                  <a:schemeClr val="dk1"/>
                </a:solidFill>
              </a:rPr>
              <a:t>Art Connection </a:t>
            </a:r>
            <a:r>
              <a:rPr b="1" lang="en" sz="900">
                <a:solidFill>
                  <a:schemeClr val="dk1"/>
                </a:solidFill>
              </a:rPr>
              <a:t>Lesson 27: Research Under the Microscope</a:t>
            </a:r>
            <a:endParaRPr b="1" sz="900">
              <a:solidFill>
                <a:schemeClr val="dk1"/>
              </a:solidFill>
            </a:endParaRPr>
          </a:p>
        </p:txBody>
      </p:sp>
      <p:sp>
        <p:nvSpPr>
          <p:cNvPr id="182" name="Google Shape;182;p20"/>
          <p:cNvSpPr txBox="1"/>
          <p:nvPr/>
        </p:nvSpPr>
        <p:spPr>
          <a:xfrm>
            <a:off x="-1806839" y="941204"/>
            <a:ext cx="1778700" cy="6045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900">
                <a:solidFill>
                  <a:schemeClr val="dk1"/>
                </a:solidFill>
              </a:rPr>
              <a:t>Art Connection </a:t>
            </a:r>
            <a:r>
              <a:rPr b="1" lang="en" sz="900">
                <a:solidFill>
                  <a:schemeClr val="dk1"/>
                </a:solidFill>
              </a:rPr>
              <a:t>Lesson 28: Research - Let’s Find Out About Animals</a:t>
            </a:r>
            <a:endParaRPr b="1" sz="900">
              <a:solidFill>
                <a:schemeClr val="dk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6" name="Shape 186"/>
        <p:cNvGrpSpPr/>
        <p:nvPr/>
      </p:nvGrpSpPr>
      <p:grpSpPr>
        <a:xfrm>
          <a:off x="0" y="0"/>
          <a:ext cx="0" cy="0"/>
          <a:chOff x="0" y="0"/>
          <a:chExt cx="0" cy="0"/>
        </a:xfrm>
      </p:grpSpPr>
      <p:graphicFrame>
        <p:nvGraphicFramePr>
          <p:cNvPr id="187" name="Google Shape;187;p21"/>
          <p:cNvGraphicFramePr/>
          <p:nvPr/>
        </p:nvGraphicFramePr>
        <p:xfrm>
          <a:off x="90511" y="805909"/>
          <a:ext cx="3000000" cy="3000000"/>
        </p:xfrm>
        <a:graphic>
          <a:graphicData uri="http://schemas.openxmlformats.org/drawingml/2006/table">
            <a:tbl>
              <a:tblPr>
                <a:noFill/>
                <a:tableStyleId>{05C6A9D8-4F61-4BF0-AD25-9A712FC2CFEB}</a:tableStyleId>
              </a:tblPr>
              <a:tblGrid>
                <a:gridCol w="1792600"/>
                <a:gridCol w="1792600"/>
                <a:gridCol w="1792600"/>
                <a:gridCol w="1792600"/>
                <a:gridCol w="1792600"/>
              </a:tblGrid>
              <a:tr h="1460975">
                <a:tc>
                  <a:txBody>
                    <a:bodyPr/>
                    <a:lstStyle/>
                    <a:p>
                      <a:pPr indent="0" lvl="0" marL="0" rtl="0" algn="l">
                        <a:spcBef>
                          <a:spcPts val="0"/>
                        </a:spcBef>
                        <a:spcAft>
                          <a:spcPts val="0"/>
                        </a:spcAft>
                        <a:buNone/>
                      </a:pPr>
                      <a:r>
                        <a:t/>
                      </a:r>
                      <a:endParaRPr sz="900"/>
                    </a:p>
                  </a:txBody>
                  <a:tcPr marT="91425" marB="91425" marR="91425" marL="91425"/>
                </a:tc>
                <a:tc>
                  <a:txBody>
                    <a:bodyPr/>
                    <a:lstStyle/>
                    <a:p>
                      <a:pPr indent="0" lvl="0" marL="0" rtl="0" algn="l">
                        <a:spcBef>
                          <a:spcPts val="0"/>
                        </a:spcBef>
                        <a:spcAft>
                          <a:spcPts val="0"/>
                        </a:spcAft>
                        <a:buNone/>
                      </a:pPr>
                      <a:r>
                        <a:t/>
                      </a:r>
                      <a:endParaRPr sz="900"/>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r>
              <a:tr h="1500125">
                <a:tc>
                  <a:txBody>
                    <a:bodyPr/>
                    <a:lstStyle/>
                    <a:p>
                      <a:pPr indent="0" lvl="0" marL="0" rtl="0" algn="l">
                        <a:spcBef>
                          <a:spcPts val="0"/>
                        </a:spcBef>
                        <a:spcAft>
                          <a:spcPts val="0"/>
                        </a:spcAft>
                        <a:buNone/>
                      </a:pPr>
                      <a:r>
                        <a:t/>
                      </a:r>
                      <a:endParaRPr sz="900"/>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sz="1400"/>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r>
              <a:tr h="1308425">
                <a:tc>
                  <a:txBody>
                    <a:bodyPr/>
                    <a:lstStyle/>
                    <a:p>
                      <a:pPr indent="0" lvl="0" marL="0" rtl="0" algn="l">
                        <a:spcBef>
                          <a:spcPts val="0"/>
                        </a:spcBef>
                        <a:spcAft>
                          <a:spcPts val="0"/>
                        </a:spcAft>
                        <a:buNone/>
                      </a:pPr>
                      <a:r>
                        <a:t/>
                      </a:r>
                      <a:endParaRPr sz="900"/>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sz="1400"/>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r>
            </a:tbl>
          </a:graphicData>
        </a:graphic>
      </p:graphicFrame>
      <p:sp>
        <p:nvSpPr>
          <p:cNvPr id="188" name="Google Shape;188;p21"/>
          <p:cNvSpPr txBox="1"/>
          <p:nvPr>
            <p:ph type="title"/>
          </p:nvPr>
        </p:nvSpPr>
        <p:spPr>
          <a:xfrm>
            <a:off x="14566" y="100083"/>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Weeks 22-24: </a:t>
            </a:r>
            <a:r>
              <a:rPr lang="en"/>
              <a:t>Focus Genre: Opinion Writing</a:t>
            </a:r>
            <a:endParaRPr/>
          </a:p>
        </p:txBody>
      </p:sp>
      <p:sp>
        <p:nvSpPr>
          <p:cNvPr id="189" name="Google Shape;189;p21"/>
          <p:cNvSpPr txBox="1"/>
          <p:nvPr/>
        </p:nvSpPr>
        <p:spPr>
          <a:xfrm>
            <a:off x="-3710539" y="-87386"/>
            <a:ext cx="1778700" cy="4968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1000">
                <a:solidFill>
                  <a:schemeClr val="dk1"/>
                </a:solidFill>
              </a:rPr>
              <a:t>Lesson 11: Exploring Opinions</a:t>
            </a:r>
            <a:endParaRPr b="1" sz="700">
              <a:solidFill>
                <a:schemeClr val="dk1"/>
              </a:solidFill>
            </a:endParaRPr>
          </a:p>
        </p:txBody>
      </p:sp>
      <p:sp>
        <p:nvSpPr>
          <p:cNvPr id="190" name="Google Shape;190;p21"/>
          <p:cNvSpPr txBox="1"/>
          <p:nvPr/>
        </p:nvSpPr>
        <p:spPr>
          <a:xfrm>
            <a:off x="-3710539" y="482376"/>
            <a:ext cx="1778700" cy="6507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1000">
                <a:solidFill>
                  <a:schemeClr val="dk1"/>
                </a:solidFill>
              </a:rPr>
              <a:t>Lesson 12: Using Opinion Cards to Develop Point of View</a:t>
            </a:r>
            <a:endParaRPr b="1" sz="700">
              <a:solidFill>
                <a:schemeClr val="dk1"/>
              </a:solidFill>
            </a:endParaRPr>
          </a:p>
        </p:txBody>
      </p:sp>
      <p:sp>
        <p:nvSpPr>
          <p:cNvPr id="191" name="Google Shape;191;p21"/>
          <p:cNvSpPr txBox="1"/>
          <p:nvPr/>
        </p:nvSpPr>
        <p:spPr>
          <a:xfrm>
            <a:off x="-3710539" y="1206026"/>
            <a:ext cx="1778700" cy="4968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1000">
                <a:solidFill>
                  <a:schemeClr val="dk1"/>
                </a:solidFill>
              </a:rPr>
              <a:t>Lesson 13: Opinion Writing About a Topic</a:t>
            </a:r>
            <a:endParaRPr b="1" sz="700">
              <a:solidFill>
                <a:schemeClr val="dk1"/>
              </a:solidFill>
            </a:endParaRPr>
          </a:p>
        </p:txBody>
      </p:sp>
      <p:sp>
        <p:nvSpPr>
          <p:cNvPr id="192" name="Google Shape;192;p21"/>
          <p:cNvSpPr txBox="1"/>
          <p:nvPr/>
        </p:nvSpPr>
        <p:spPr>
          <a:xfrm>
            <a:off x="-3693739" y="1811926"/>
            <a:ext cx="1778700" cy="6507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1000">
                <a:solidFill>
                  <a:schemeClr val="dk1"/>
                </a:solidFill>
              </a:rPr>
              <a:t>Lesson 14: Opinion Writing About a Book (2-Day Lesson)</a:t>
            </a:r>
            <a:endParaRPr b="1" sz="700">
              <a:solidFill>
                <a:schemeClr val="dk1"/>
              </a:solidFill>
            </a:endParaRPr>
          </a:p>
        </p:txBody>
      </p:sp>
      <p:sp>
        <p:nvSpPr>
          <p:cNvPr id="193" name="Google Shape;193;p21"/>
          <p:cNvSpPr txBox="1"/>
          <p:nvPr/>
        </p:nvSpPr>
        <p:spPr>
          <a:xfrm>
            <a:off x="-3693764" y="2571751"/>
            <a:ext cx="1778700" cy="6507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1000">
                <a:solidFill>
                  <a:schemeClr val="dk1"/>
                </a:solidFill>
              </a:rPr>
              <a:t>Lesson 15: Writing Opinion Paragraphs (2-Day Lesson)</a:t>
            </a:r>
            <a:endParaRPr b="1" sz="800">
              <a:solidFill>
                <a:schemeClr val="dk1"/>
              </a:solidFill>
            </a:endParaRPr>
          </a:p>
        </p:txBody>
      </p:sp>
      <p:sp>
        <p:nvSpPr>
          <p:cNvPr id="194" name="Google Shape;194;p21"/>
          <p:cNvSpPr txBox="1"/>
          <p:nvPr/>
        </p:nvSpPr>
        <p:spPr>
          <a:xfrm>
            <a:off x="-1795464" y="201404"/>
            <a:ext cx="1778700" cy="6045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900">
                <a:solidFill>
                  <a:schemeClr val="dk1"/>
                </a:solidFill>
              </a:rPr>
              <a:t>Art Connection </a:t>
            </a:r>
            <a:r>
              <a:rPr b="1" lang="en" sz="900">
                <a:solidFill>
                  <a:schemeClr val="dk1"/>
                </a:solidFill>
              </a:rPr>
              <a:t>Lesson 11: Expressing Opinions - The Best Costume</a:t>
            </a:r>
            <a:endParaRPr b="1" sz="900">
              <a:solidFill>
                <a:schemeClr val="dk1"/>
              </a:solidFill>
            </a:endParaRPr>
          </a:p>
        </p:txBody>
      </p:sp>
      <p:sp>
        <p:nvSpPr>
          <p:cNvPr id="195" name="Google Shape;195;p21"/>
          <p:cNvSpPr txBox="1"/>
          <p:nvPr/>
        </p:nvSpPr>
        <p:spPr>
          <a:xfrm>
            <a:off x="-1810014" y="951192"/>
            <a:ext cx="1778700" cy="6045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900">
                <a:solidFill>
                  <a:schemeClr val="dk1"/>
                </a:solidFill>
              </a:rPr>
              <a:t>Art Connection Lesson 12: Expressing Opinions - The Best Ride</a:t>
            </a:r>
            <a:endParaRPr b="1" sz="900">
              <a:solidFill>
                <a:schemeClr val="dk1"/>
              </a:solidFill>
            </a:endParaRPr>
          </a:p>
        </p:txBody>
      </p:sp>
      <p:sp>
        <p:nvSpPr>
          <p:cNvPr id="196" name="Google Shape;196;p21"/>
          <p:cNvSpPr txBox="1"/>
          <p:nvPr/>
        </p:nvSpPr>
        <p:spPr>
          <a:xfrm>
            <a:off x="-1801626" y="1700979"/>
            <a:ext cx="1778700" cy="4659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900">
                <a:solidFill>
                  <a:schemeClr val="dk1"/>
                </a:solidFill>
              </a:rPr>
              <a:t>Art Connection Lesson 13: Like or Dislike?</a:t>
            </a:r>
            <a:endParaRPr b="1" sz="900">
              <a:solidFill>
                <a:schemeClr val="dk1"/>
              </a:solidFill>
            </a:endParaRPr>
          </a:p>
        </p:txBody>
      </p:sp>
      <p:sp>
        <p:nvSpPr>
          <p:cNvPr id="197" name="Google Shape;197;p21"/>
          <p:cNvSpPr txBox="1"/>
          <p:nvPr/>
        </p:nvSpPr>
        <p:spPr>
          <a:xfrm>
            <a:off x="-1801626" y="2462629"/>
            <a:ext cx="1778700" cy="6045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900">
                <a:solidFill>
                  <a:schemeClr val="dk1"/>
                </a:solidFill>
              </a:rPr>
              <a:t>Art Connection </a:t>
            </a:r>
            <a:r>
              <a:rPr b="1" lang="en" sz="900">
                <a:solidFill>
                  <a:schemeClr val="dk1"/>
                </a:solidFill>
              </a:rPr>
              <a:t>Lesson 15: Opinions About an Author/Book</a:t>
            </a:r>
            <a:endParaRPr b="1" sz="900">
              <a:solidFill>
                <a:schemeClr val="dk1"/>
              </a:solidFill>
            </a:endParaRPr>
          </a:p>
        </p:txBody>
      </p:sp>
      <p:sp>
        <p:nvSpPr>
          <p:cNvPr id="198" name="Google Shape;198;p21"/>
          <p:cNvSpPr txBox="1"/>
          <p:nvPr/>
        </p:nvSpPr>
        <p:spPr>
          <a:xfrm>
            <a:off x="-1846876" y="3184104"/>
            <a:ext cx="1778700" cy="4659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900">
                <a:solidFill>
                  <a:schemeClr val="dk1"/>
                </a:solidFill>
              </a:rPr>
              <a:t>Art Connection </a:t>
            </a:r>
            <a:r>
              <a:rPr b="1" lang="en" sz="900">
                <a:solidFill>
                  <a:schemeClr val="dk1"/>
                </a:solidFill>
              </a:rPr>
              <a:t>Lesson 16: Tallying Literary Opinions</a:t>
            </a:r>
            <a:endParaRPr b="1" sz="900">
              <a:solidFill>
                <a:schemeClr val="dk1"/>
              </a:solidFill>
            </a:endParaRPr>
          </a:p>
        </p:txBody>
      </p:sp>
      <p:sp>
        <p:nvSpPr>
          <p:cNvPr id="199" name="Google Shape;199;p21"/>
          <p:cNvSpPr txBox="1"/>
          <p:nvPr/>
        </p:nvSpPr>
        <p:spPr>
          <a:xfrm>
            <a:off x="-1801639" y="3767004"/>
            <a:ext cx="1778700" cy="4659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93500" lIns="93500" spcFirstLastPara="1" rIns="93500" wrap="square" tIns="93500">
            <a:spAutoFit/>
          </a:bodyPr>
          <a:lstStyle/>
          <a:p>
            <a:pPr indent="0" lvl="0" marL="0" rtl="0" algn="l">
              <a:spcBef>
                <a:spcPts val="0"/>
              </a:spcBef>
              <a:spcAft>
                <a:spcPts val="0"/>
              </a:spcAft>
              <a:buClr>
                <a:schemeClr val="dk1"/>
              </a:buClr>
              <a:buSzPts val="1100"/>
              <a:buFont typeface="Arial"/>
              <a:buNone/>
            </a:pPr>
            <a:r>
              <a:rPr b="1" lang="en" sz="900">
                <a:solidFill>
                  <a:schemeClr val="dk1"/>
                </a:solidFill>
              </a:rPr>
              <a:t>Art Connection </a:t>
            </a:r>
            <a:r>
              <a:rPr b="1" lang="en" sz="900">
                <a:solidFill>
                  <a:schemeClr val="dk1"/>
                </a:solidFill>
              </a:rPr>
              <a:t>Lesson 17: More Literary Opinions</a:t>
            </a:r>
            <a:endParaRPr b="1" sz="900">
              <a:solidFill>
                <a:schemeClr val="dk1"/>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