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9E87C10-94E1-4EB9-B7B6-BF413975E1DC}">
  <a:tblStyle styleId="{09E87C10-94E1-4EB9-B7B6-BF413975E1D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efc8ddb952_0_50: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2efc8ddb952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2efc8ddb952_0_97: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2efc8ddb952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e983987a9f_0_6: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e983987a9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e983987a9f_0_194: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2e983987a9f_0_1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f00dd77986_0_6: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f00dd77986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e983987a9f_0_71: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e983987a9f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e983987a9f_0_132: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e983987a9f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efc8ddb952_0_0: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efc8ddb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efc8ddb952_0_33: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efc8ddb952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f0e086d0f0_0_24: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2f0e086d0f0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0" y="0"/>
            <a:ext cx="9022500" cy="1139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6200">
                <a:solidFill>
                  <a:schemeClr val="dk1"/>
                </a:solidFill>
              </a:rPr>
              <a:t>Kindergarten</a:t>
            </a:r>
            <a:r>
              <a:rPr lang="en" sz="6200">
                <a:solidFill>
                  <a:schemeClr val="dk1"/>
                </a:solidFill>
              </a:rPr>
              <a:t> Pacing Tool</a:t>
            </a:r>
            <a:endParaRPr sz="6200">
              <a:solidFill>
                <a:schemeClr val="dk1"/>
              </a:solidFill>
            </a:endParaRPr>
          </a:p>
        </p:txBody>
      </p:sp>
      <p:sp>
        <p:nvSpPr>
          <p:cNvPr id="55" name="Google Shape;55;p13"/>
          <p:cNvSpPr txBox="1"/>
          <p:nvPr/>
        </p:nvSpPr>
        <p:spPr>
          <a:xfrm>
            <a:off x="219750" y="1169700"/>
            <a:ext cx="8704500" cy="3909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2200">
                <a:solidFill>
                  <a:schemeClr val="dk1"/>
                </a:solidFill>
              </a:rPr>
              <a:t>T</a:t>
            </a:r>
            <a:r>
              <a:rPr lang="en" sz="2200">
                <a:solidFill>
                  <a:schemeClr val="dk1"/>
                </a:solidFill>
              </a:rPr>
              <a:t>his interactive pacing tool was created to be used in conjunction with the Weekly Pacing Guide to support instructional pacing decisions. Simply drag and drop lessons into the table to meet your needs. It includes lessons from each skill section of your resource. Any lessons in green are considered foundational lessons and come from the Getting Ready to Write section of the resource. Those lessons in yellow come from the Art Connections section and support or enhance the foundational skills. They can be utilized for application, scaffolding, for intervention, or for review and reinforcement. Lessons in pink are Vocabulary lessons. Once copied, this tool is customizable to your timeframes and preferences.</a:t>
            </a:r>
            <a:endParaRPr sz="25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graphicFrame>
        <p:nvGraphicFramePr>
          <p:cNvPr id="205" name="Google Shape;205;p22"/>
          <p:cNvGraphicFramePr/>
          <p:nvPr/>
        </p:nvGraphicFramePr>
        <p:xfrm>
          <a:off x="90511" y="716234"/>
          <a:ext cx="3000000" cy="3000000"/>
        </p:xfrm>
        <a:graphic>
          <a:graphicData uri="http://schemas.openxmlformats.org/drawingml/2006/table">
            <a:tbl>
              <a:tblPr>
                <a:noFill/>
                <a:tableStyleId>{09E87C10-94E1-4EB9-B7B6-BF413975E1DC}</a:tableStyleId>
              </a:tblPr>
              <a:tblGrid>
                <a:gridCol w="1792600"/>
                <a:gridCol w="1792600"/>
                <a:gridCol w="1792600"/>
                <a:gridCol w="1792600"/>
                <a:gridCol w="1792600"/>
              </a:tblGrid>
              <a:tr h="168595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08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206" name="Google Shape;206;p22"/>
          <p:cNvSpPr txBox="1"/>
          <p:nvPr>
            <p:ph type="title"/>
          </p:nvPr>
        </p:nvSpPr>
        <p:spPr>
          <a:xfrm>
            <a:off x="43391" y="-48367"/>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24-26: </a:t>
            </a:r>
            <a:r>
              <a:rPr lang="en"/>
              <a:t>Focus Genre: Opinion Writing</a:t>
            </a:r>
            <a:endParaRPr/>
          </a:p>
          <a:p>
            <a:pPr indent="0" lvl="0" marL="0" rtl="0" algn="l">
              <a:spcBef>
                <a:spcPts val="0"/>
              </a:spcBef>
              <a:spcAft>
                <a:spcPts val="0"/>
              </a:spcAft>
              <a:buNone/>
            </a:pPr>
            <a:r>
              <a:t/>
            </a:r>
            <a:endParaRPr/>
          </a:p>
        </p:txBody>
      </p:sp>
      <p:sp>
        <p:nvSpPr>
          <p:cNvPr id="207" name="Google Shape;207;p22"/>
          <p:cNvSpPr txBox="1"/>
          <p:nvPr/>
        </p:nvSpPr>
        <p:spPr>
          <a:xfrm>
            <a:off x="-3710539" y="-87386"/>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10: Exploring Opinions</a:t>
            </a:r>
            <a:endParaRPr b="1" sz="700">
              <a:solidFill>
                <a:schemeClr val="dk1"/>
              </a:solidFill>
            </a:endParaRPr>
          </a:p>
        </p:txBody>
      </p:sp>
      <p:sp>
        <p:nvSpPr>
          <p:cNvPr id="208" name="Google Shape;208;p22"/>
          <p:cNvSpPr txBox="1"/>
          <p:nvPr/>
        </p:nvSpPr>
        <p:spPr>
          <a:xfrm>
            <a:off x="-3710539" y="482376"/>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11: Opinion Cards </a:t>
            </a:r>
            <a:endParaRPr b="1" sz="700">
              <a:solidFill>
                <a:schemeClr val="dk1"/>
              </a:solidFill>
            </a:endParaRPr>
          </a:p>
        </p:txBody>
      </p:sp>
      <p:sp>
        <p:nvSpPr>
          <p:cNvPr id="209" name="Google Shape;209;p22"/>
          <p:cNvSpPr txBox="1"/>
          <p:nvPr/>
        </p:nvSpPr>
        <p:spPr>
          <a:xfrm>
            <a:off x="-1833576" y="58429"/>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11: Expressing Opinions </a:t>
            </a:r>
            <a:endParaRPr b="1" sz="900">
              <a:solidFill>
                <a:schemeClr val="dk1"/>
              </a:solidFill>
            </a:endParaRPr>
          </a:p>
        </p:txBody>
      </p:sp>
      <p:sp>
        <p:nvSpPr>
          <p:cNvPr id="210" name="Google Shape;210;p22"/>
          <p:cNvSpPr txBox="1"/>
          <p:nvPr/>
        </p:nvSpPr>
        <p:spPr>
          <a:xfrm>
            <a:off x="-1810026" y="716229"/>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12: Summarizing Opinion Pieces</a:t>
            </a:r>
            <a:endParaRPr b="1" sz="900">
              <a:solidFill>
                <a:schemeClr val="dk1"/>
              </a:solidFill>
            </a:endParaRPr>
          </a:p>
        </p:txBody>
      </p:sp>
      <p:sp>
        <p:nvSpPr>
          <p:cNvPr id="211" name="Google Shape;211;p22"/>
          <p:cNvSpPr txBox="1"/>
          <p:nvPr/>
        </p:nvSpPr>
        <p:spPr>
          <a:xfrm>
            <a:off x="-3718939" y="1891151"/>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12: Opinion Writing About a Topic</a:t>
            </a:r>
            <a:endParaRPr b="1" sz="700">
              <a:solidFill>
                <a:schemeClr val="dk1"/>
              </a:solidFill>
            </a:endParaRPr>
          </a:p>
        </p:txBody>
      </p:sp>
      <p:sp>
        <p:nvSpPr>
          <p:cNvPr id="212" name="Google Shape;212;p22"/>
          <p:cNvSpPr txBox="1"/>
          <p:nvPr/>
        </p:nvSpPr>
        <p:spPr>
          <a:xfrm>
            <a:off x="-3702139" y="2497051"/>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13: Opinion Writing About a Book (2-Day Lesson)</a:t>
            </a:r>
            <a:endParaRPr b="1" sz="700">
              <a:solidFill>
                <a:schemeClr val="dk1"/>
              </a:solidFill>
            </a:endParaRPr>
          </a:p>
        </p:txBody>
      </p:sp>
      <p:sp>
        <p:nvSpPr>
          <p:cNvPr id="213" name="Google Shape;213;p22"/>
          <p:cNvSpPr txBox="1"/>
          <p:nvPr/>
        </p:nvSpPr>
        <p:spPr>
          <a:xfrm>
            <a:off x="-1735301" y="1906604"/>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13: Tallying Opinions</a:t>
            </a:r>
            <a:endParaRPr b="1" sz="900">
              <a:solidFill>
                <a:schemeClr val="dk1"/>
              </a:solidFill>
            </a:endParaRPr>
          </a:p>
        </p:txBody>
      </p:sp>
      <p:sp>
        <p:nvSpPr>
          <p:cNvPr id="214" name="Google Shape;214;p22"/>
          <p:cNvSpPr txBox="1"/>
          <p:nvPr/>
        </p:nvSpPr>
        <p:spPr>
          <a:xfrm>
            <a:off x="-1735301" y="2510204"/>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14: Favorite Pets</a:t>
            </a:r>
            <a:endParaRPr b="1" sz="900">
              <a:solidFill>
                <a:schemeClr val="dk1"/>
              </a:solidFill>
            </a:endParaRPr>
          </a:p>
        </p:txBody>
      </p:sp>
      <p:sp>
        <p:nvSpPr>
          <p:cNvPr id="215" name="Google Shape;215;p22"/>
          <p:cNvSpPr txBox="1"/>
          <p:nvPr/>
        </p:nvSpPr>
        <p:spPr>
          <a:xfrm>
            <a:off x="-3702139" y="3400301"/>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12: Opinion Writing About a Topic - </a:t>
            </a:r>
            <a:r>
              <a:rPr b="1" i="1" lang="en" sz="1000">
                <a:solidFill>
                  <a:schemeClr val="dk1"/>
                </a:solidFill>
              </a:rPr>
              <a:t>repeat this lesson</a:t>
            </a:r>
            <a:endParaRPr b="1" i="1" sz="700">
              <a:solidFill>
                <a:schemeClr val="dk1"/>
              </a:solidFill>
            </a:endParaRPr>
          </a:p>
        </p:txBody>
      </p:sp>
      <p:sp>
        <p:nvSpPr>
          <p:cNvPr id="216" name="Google Shape;216;p22"/>
          <p:cNvSpPr txBox="1"/>
          <p:nvPr/>
        </p:nvSpPr>
        <p:spPr>
          <a:xfrm>
            <a:off x="-3702139" y="4097326"/>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13: Opinion Writing About a Book (2-Day Lesson) - </a:t>
            </a:r>
            <a:r>
              <a:rPr b="1" i="1" lang="en" sz="1000">
                <a:solidFill>
                  <a:schemeClr val="dk1"/>
                </a:solidFill>
              </a:rPr>
              <a:t>repeat this lesson</a:t>
            </a:r>
            <a:endParaRPr b="1" sz="7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graphicFrame>
        <p:nvGraphicFramePr>
          <p:cNvPr id="221" name="Google Shape;221;p23"/>
          <p:cNvGraphicFramePr/>
          <p:nvPr/>
        </p:nvGraphicFramePr>
        <p:xfrm>
          <a:off x="163536" y="845509"/>
          <a:ext cx="3000000" cy="3000000"/>
        </p:xfrm>
        <a:graphic>
          <a:graphicData uri="http://schemas.openxmlformats.org/drawingml/2006/table">
            <a:tbl>
              <a:tblPr>
                <a:noFill/>
                <a:tableStyleId>{09E87C10-94E1-4EB9-B7B6-BF413975E1DC}</a:tableStyleId>
              </a:tblPr>
              <a:tblGrid>
                <a:gridCol w="1759225"/>
                <a:gridCol w="1759225"/>
                <a:gridCol w="1759225"/>
                <a:gridCol w="1759225"/>
                <a:gridCol w="1759225"/>
              </a:tblGrid>
              <a:tr h="105135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05135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0795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9415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222" name="Google Shape;222;p23"/>
          <p:cNvSpPr txBox="1"/>
          <p:nvPr/>
        </p:nvSpPr>
        <p:spPr>
          <a:xfrm>
            <a:off x="-2626964" y="3766988"/>
            <a:ext cx="1778700" cy="312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800">
              <a:solidFill>
                <a:schemeClr val="dk1"/>
              </a:solidFill>
            </a:endParaRPr>
          </a:p>
        </p:txBody>
      </p:sp>
      <p:sp>
        <p:nvSpPr>
          <p:cNvPr id="223" name="Google Shape;223;p23"/>
          <p:cNvSpPr txBox="1"/>
          <p:nvPr>
            <p:ph type="title"/>
          </p:nvPr>
        </p:nvSpPr>
        <p:spPr>
          <a:xfrm>
            <a:off x="52501" y="0"/>
            <a:ext cx="90390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27-30: End of Year Writing - Review and Reinforce</a:t>
            </a:r>
            <a:endParaRPr/>
          </a:p>
          <a:p>
            <a:pPr indent="0" lvl="0" marL="0" rtl="0" algn="l">
              <a:spcBef>
                <a:spcPts val="0"/>
              </a:spcBef>
              <a:spcAft>
                <a:spcPts val="0"/>
              </a:spcAft>
              <a:buNone/>
            </a:pPr>
            <a:r>
              <a:rPr lang="en" sz="1800"/>
              <a:t>Type the lesson name and number into the boxes and move them into the calendar for planning.</a:t>
            </a:r>
            <a:endParaRPr sz="1800"/>
          </a:p>
        </p:txBody>
      </p:sp>
      <p:sp>
        <p:nvSpPr>
          <p:cNvPr id="224" name="Google Shape;224;p23"/>
          <p:cNvSpPr txBox="1"/>
          <p:nvPr/>
        </p:nvSpPr>
        <p:spPr>
          <a:xfrm>
            <a:off x="-2626964" y="3288540"/>
            <a:ext cx="1778700" cy="2811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600">
              <a:solidFill>
                <a:schemeClr val="dk1"/>
              </a:solidFill>
            </a:endParaRPr>
          </a:p>
        </p:txBody>
      </p:sp>
      <p:sp>
        <p:nvSpPr>
          <p:cNvPr id="225" name="Google Shape;225;p23"/>
          <p:cNvSpPr txBox="1"/>
          <p:nvPr/>
        </p:nvSpPr>
        <p:spPr>
          <a:xfrm>
            <a:off x="-2643739" y="-87386"/>
            <a:ext cx="1778700" cy="296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700">
              <a:solidFill>
                <a:schemeClr val="dk1"/>
              </a:solidFill>
            </a:endParaRPr>
          </a:p>
        </p:txBody>
      </p:sp>
      <p:sp>
        <p:nvSpPr>
          <p:cNvPr id="226" name="Google Shape;226;p23"/>
          <p:cNvSpPr txBox="1"/>
          <p:nvPr/>
        </p:nvSpPr>
        <p:spPr>
          <a:xfrm>
            <a:off x="-2626964" y="559326"/>
            <a:ext cx="1778700" cy="296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700">
              <a:solidFill>
                <a:schemeClr val="dk1"/>
              </a:solidFill>
            </a:endParaRPr>
          </a:p>
        </p:txBody>
      </p:sp>
      <p:sp>
        <p:nvSpPr>
          <p:cNvPr id="227" name="Google Shape;227;p23"/>
          <p:cNvSpPr txBox="1"/>
          <p:nvPr/>
        </p:nvSpPr>
        <p:spPr>
          <a:xfrm>
            <a:off x="-2643739" y="1206026"/>
            <a:ext cx="1778700" cy="312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800">
              <a:solidFill>
                <a:schemeClr val="dk1"/>
              </a:solidFill>
            </a:endParaRPr>
          </a:p>
        </p:txBody>
      </p:sp>
      <p:sp>
        <p:nvSpPr>
          <p:cNvPr id="228" name="Google Shape;228;p23"/>
          <p:cNvSpPr txBox="1"/>
          <p:nvPr/>
        </p:nvSpPr>
        <p:spPr>
          <a:xfrm>
            <a:off x="-2626964" y="1947764"/>
            <a:ext cx="1778700" cy="312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800">
              <a:solidFill>
                <a:schemeClr val="dk1"/>
              </a:solidFill>
            </a:endParaRPr>
          </a:p>
        </p:txBody>
      </p:sp>
      <p:sp>
        <p:nvSpPr>
          <p:cNvPr id="229" name="Google Shape;229;p23"/>
          <p:cNvSpPr txBox="1"/>
          <p:nvPr/>
        </p:nvSpPr>
        <p:spPr>
          <a:xfrm>
            <a:off x="-2626964" y="2571751"/>
            <a:ext cx="1778700" cy="327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9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6925" y="157925"/>
            <a:ext cx="957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1-3: Building Literacy Routines: Genre and Summarizing</a:t>
            </a:r>
            <a:endParaRPr/>
          </a:p>
        </p:txBody>
      </p:sp>
      <p:graphicFrame>
        <p:nvGraphicFramePr>
          <p:cNvPr id="61" name="Google Shape;61;p14"/>
          <p:cNvGraphicFramePr/>
          <p:nvPr/>
        </p:nvGraphicFramePr>
        <p:xfrm>
          <a:off x="32195" y="846923"/>
          <a:ext cx="3000000" cy="3000000"/>
        </p:xfrm>
        <a:graphic>
          <a:graphicData uri="http://schemas.openxmlformats.org/drawingml/2006/table">
            <a:tbl>
              <a:tblPr>
                <a:noFill/>
                <a:tableStyleId>{09E87C10-94E1-4EB9-B7B6-BF413975E1DC}</a:tableStyleId>
              </a:tblPr>
              <a:tblGrid>
                <a:gridCol w="1799600"/>
                <a:gridCol w="1799600"/>
                <a:gridCol w="1799600"/>
                <a:gridCol w="1799600"/>
                <a:gridCol w="1799600"/>
              </a:tblGrid>
              <a:tr h="12013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352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18725">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62" name="Google Shape;62;p14"/>
          <p:cNvSpPr txBox="1"/>
          <p:nvPr/>
        </p:nvSpPr>
        <p:spPr>
          <a:xfrm>
            <a:off x="-3705957" y="631154"/>
            <a:ext cx="1778700" cy="696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lnSpc>
                <a:spcPct val="115000"/>
              </a:lnSpc>
              <a:spcBef>
                <a:spcPts val="0"/>
              </a:spcBef>
              <a:spcAft>
                <a:spcPts val="0"/>
              </a:spcAft>
              <a:buClr>
                <a:schemeClr val="dk1"/>
              </a:buClr>
              <a:buSzPts val="900"/>
              <a:buFont typeface="Arial"/>
              <a:buNone/>
            </a:pPr>
            <a:r>
              <a:rPr b="1" lang="en" sz="1000">
                <a:solidFill>
                  <a:schemeClr val="dk1"/>
                </a:solidFill>
              </a:rPr>
              <a:t>Lesson 2: </a:t>
            </a:r>
            <a:r>
              <a:rPr b="1" lang="en" sz="1000">
                <a:solidFill>
                  <a:schemeClr val="dk1"/>
                </a:solidFill>
              </a:rPr>
              <a:t>Informational and Narrative Book Covers</a:t>
            </a:r>
            <a:endParaRPr b="1" sz="1000"/>
          </a:p>
        </p:txBody>
      </p:sp>
      <p:sp>
        <p:nvSpPr>
          <p:cNvPr id="63" name="Google Shape;63;p14"/>
          <p:cNvSpPr txBox="1"/>
          <p:nvPr/>
        </p:nvSpPr>
        <p:spPr>
          <a:xfrm>
            <a:off x="-3705957" y="1400338"/>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3: Create Your Own Book Covers</a:t>
            </a:r>
            <a:endParaRPr b="1" sz="1100">
              <a:solidFill>
                <a:schemeClr val="dk1"/>
              </a:solidFill>
            </a:endParaRPr>
          </a:p>
        </p:txBody>
      </p:sp>
      <p:sp>
        <p:nvSpPr>
          <p:cNvPr id="64" name="Google Shape;64;p14"/>
          <p:cNvSpPr txBox="1"/>
          <p:nvPr/>
        </p:nvSpPr>
        <p:spPr>
          <a:xfrm>
            <a:off x="-3699002" y="-122454"/>
            <a:ext cx="1778700" cy="681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1: </a:t>
            </a:r>
            <a:r>
              <a:rPr b="1" lang="en" sz="1000">
                <a:solidFill>
                  <a:schemeClr val="dk1"/>
                </a:solidFill>
              </a:rPr>
              <a:t>Lesson 1: Genre/Author’s Purpose</a:t>
            </a:r>
            <a:endParaRPr b="1" sz="1000">
              <a:solidFill>
                <a:schemeClr val="dk1"/>
              </a:solidFill>
            </a:endParaRPr>
          </a:p>
          <a:p>
            <a:pPr indent="0" lvl="0" marL="0" rtl="0" algn="l">
              <a:lnSpc>
                <a:spcPct val="115000"/>
              </a:lnSpc>
              <a:spcBef>
                <a:spcPts val="0"/>
              </a:spcBef>
              <a:spcAft>
                <a:spcPts val="0"/>
              </a:spcAft>
              <a:buNone/>
            </a:pPr>
            <a:r>
              <a:t/>
            </a:r>
            <a:endParaRPr b="1" sz="1200">
              <a:solidFill>
                <a:schemeClr val="dk1"/>
              </a:solidFill>
            </a:endParaRPr>
          </a:p>
        </p:txBody>
      </p:sp>
      <p:sp>
        <p:nvSpPr>
          <p:cNvPr id="65" name="Google Shape;65;p14"/>
          <p:cNvSpPr txBox="1"/>
          <p:nvPr/>
        </p:nvSpPr>
        <p:spPr>
          <a:xfrm>
            <a:off x="-3705957" y="2062035"/>
            <a:ext cx="1778700" cy="681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4: Narrative Story Patterns</a:t>
            </a:r>
            <a:endParaRPr b="1" i="1" sz="1300">
              <a:solidFill>
                <a:schemeClr val="dk1"/>
              </a:solidFill>
            </a:endParaRPr>
          </a:p>
          <a:p>
            <a:pPr indent="0" lvl="0" marL="0" rtl="0" algn="l">
              <a:lnSpc>
                <a:spcPct val="115000"/>
              </a:lnSpc>
              <a:spcBef>
                <a:spcPts val="0"/>
              </a:spcBef>
              <a:spcAft>
                <a:spcPts val="0"/>
              </a:spcAft>
              <a:buNone/>
            </a:pPr>
            <a:r>
              <a:t/>
            </a:r>
            <a:endParaRPr b="1" i="1" sz="1200">
              <a:solidFill>
                <a:schemeClr val="dk1"/>
              </a:solidFill>
            </a:endParaRPr>
          </a:p>
        </p:txBody>
      </p:sp>
      <p:sp>
        <p:nvSpPr>
          <p:cNvPr id="66" name="Google Shape;66;p14"/>
          <p:cNvSpPr txBox="1"/>
          <p:nvPr/>
        </p:nvSpPr>
        <p:spPr>
          <a:xfrm>
            <a:off x="-3705959" y="2861805"/>
            <a:ext cx="1778700" cy="958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5: Narrative Story Summaries and Introduction to the Simplified Writing Diamond</a:t>
            </a:r>
            <a:endParaRPr b="1" sz="1100">
              <a:solidFill>
                <a:schemeClr val="dk1"/>
              </a:solidFill>
            </a:endParaRPr>
          </a:p>
        </p:txBody>
      </p:sp>
      <p:sp>
        <p:nvSpPr>
          <p:cNvPr id="67" name="Google Shape;67;p14"/>
          <p:cNvSpPr txBox="1"/>
          <p:nvPr/>
        </p:nvSpPr>
        <p:spPr>
          <a:xfrm>
            <a:off x="-1836884" y="2154275"/>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3: First, Next, Last</a:t>
            </a:r>
            <a:endParaRPr b="1" i="1" sz="1200">
              <a:solidFill>
                <a:schemeClr val="dk1"/>
              </a:solidFill>
            </a:endParaRPr>
          </a:p>
        </p:txBody>
      </p:sp>
      <p:sp>
        <p:nvSpPr>
          <p:cNvPr id="68" name="Google Shape;68;p14"/>
          <p:cNvSpPr txBox="1"/>
          <p:nvPr/>
        </p:nvSpPr>
        <p:spPr>
          <a:xfrm>
            <a:off x="-3680666" y="4094716"/>
            <a:ext cx="1778700" cy="681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6: Beginning, Middle, End</a:t>
            </a:r>
            <a:endParaRPr b="1" sz="1300">
              <a:solidFill>
                <a:schemeClr val="dk1"/>
              </a:solidFill>
            </a:endParaRPr>
          </a:p>
          <a:p>
            <a:pPr indent="0" lvl="0" marL="0" rtl="0" algn="l">
              <a:lnSpc>
                <a:spcPct val="115000"/>
              </a:lnSpc>
              <a:spcBef>
                <a:spcPts val="0"/>
              </a:spcBef>
              <a:spcAft>
                <a:spcPts val="0"/>
              </a:spcAft>
              <a:buNone/>
            </a:pPr>
            <a:r>
              <a:t/>
            </a:r>
            <a:endParaRPr b="1" sz="1200">
              <a:solidFill>
                <a:schemeClr val="dk1"/>
              </a:solidFill>
            </a:endParaRPr>
          </a:p>
        </p:txBody>
      </p:sp>
      <p:sp>
        <p:nvSpPr>
          <p:cNvPr id="69" name="Google Shape;69;p14"/>
          <p:cNvSpPr txBox="1"/>
          <p:nvPr/>
        </p:nvSpPr>
        <p:spPr>
          <a:xfrm>
            <a:off x="-1852986" y="3769478"/>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4: Beginning, Middle, End</a:t>
            </a:r>
            <a:endParaRPr b="1" i="1" sz="1200">
              <a:solidFill>
                <a:schemeClr val="dk1"/>
              </a:solidFill>
            </a:endParaRPr>
          </a:p>
        </p:txBody>
      </p:sp>
      <p:sp>
        <p:nvSpPr>
          <p:cNvPr id="70" name="Google Shape;70;p14"/>
          <p:cNvSpPr txBox="1"/>
          <p:nvPr/>
        </p:nvSpPr>
        <p:spPr>
          <a:xfrm>
            <a:off x="-1746500" y="4501600"/>
            <a:ext cx="1778700" cy="496800"/>
          </a:xfrm>
          <a:prstGeom prst="rect">
            <a:avLst/>
          </a:prstGeom>
          <a:solidFill>
            <a:srgbClr val="EAD1D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Vocabulary Lesson 1: Top Banana</a:t>
            </a:r>
            <a:endParaRPr b="1" i="1" sz="1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6925" y="157925"/>
            <a:ext cx="94560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4-6: </a:t>
            </a:r>
            <a:r>
              <a:rPr lang="en"/>
              <a:t>Building Literacy Routines: Genre and Summarizing</a:t>
            </a:r>
            <a:endParaRPr/>
          </a:p>
        </p:txBody>
      </p:sp>
      <p:graphicFrame>
        <p:nvGraphicFramePr>
          <p:cNvPr id="76" name="Google Shape;76;p15"/>
          <p:cNvGraphicFramePr/>
          <p:nvPr/>
        </p:nvGraphicFramePr>
        <p:xfrm>
          <a:off x="32195" y="846923"/>
          <a:ext cx="3000000" cy="3000000"/>
        </p:xfrm>
        <a:graphic>
          <a:graphicData uri="http://schemas.openxmlformats.org/drawingml/2006/table">
            <a:tbl>
              <a:tblPr>
                <a:noFill/>
                <a:tableStyleId>{09E87C10-94E1-4EB9-B7B6-BF413975E1DC}</a:tableStyleId>
              </a:tblPr>
              <a:tblGrid>
                <a:gridCol w="1799600"/>
                <a:gridCol w="1799600"/>
                <a:gridCol w="1799600"/>
                <a:gridCol w="1799600"/>
                <a:gridCol w="1799600"/>
              </a:tblGrid>
              <a:tr h="12013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352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18725">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77" name="Google Shape;77;p15"/>
          <p:cNvSpPr txBox="1"/>
          <p:nvPr/>
        </p:nvSpPr>
        <p:spPr>
          <a:xfrm>
            <a:off x="-3660732" y="2220604"/>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9: Summarizing Informational Writing </a:t>
            </a:r>
            <a:endParaRPr b="1" sz="1000"/>
          </a:p>
        </p:txBody>
      </p:sp>
      <p:sp>
        <p:nvSpPr>
          <p:cNvPr id="78" name="Google Shape;78;p15"/>
          <p:cNvSpPr txBox="1"/>
          <p:nvPr/>
        </p:nvSpPr>
        <p:spPr>
          <a:xfrm>
            <a:off x="-3673757" y="846926"/>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3: Create Your Own Book Covers - r</a:t>
            </a:r>
            <a:r>
              <a:rPr b="1" i="1" lang="en" sz="1000">
                <a:solidFill>
                  <a:schemeClr val="dk1"/>
                </a:solidFill>
              </a:rPr>
              <a:t>epeat this lesson</a:t>
            </a:r>
            <a:endParaRPr b="1" i="1" sz="1100">
              <a:solidFill>
                <a:schemeClr val="dk1"/>
              </a:solidFill>
            </a:endParaRPr>
          </a:p>
        </p:txBody>
      </p:sp>
      <p:sp>
        <p:nvSpPr>
          <p:cNvPr id="79" name="Google Shape;79;p15"/>
          <p:cNvSpPr txBox="1"/>
          <p:nvPr/>
        </p:nvSpPr>
        <p:spPr>
          <a:xfrm>
            <a:off x="-3673752" y="1477958"/>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8: Introduction to the Simplified Informational Pillar </a:t>
            </a:r>
            <a:endParaRPr b="1" sz="1000">
              <a:solidFill>
                <a:schemeClr val="dk1"/>
              </a:solidFill>
            </a:endParaRPr>
          </a:p>
        </p:txBody>
      </p:sp>
      <p:sp>
        <p:nvSpPr>
          <p:cNvPr id="80" name="Google Shape;80;p15"/>
          <p:cNvSpPr txBox="1"/>
          <p:nvPr/>
        </p:nvSpPr>
        <p:spPr>
          <a:xfrm>
            <a:off x="-3705957" y="2836985"/>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10: Introduction to the Simplified Opinion Pillar</a:t>
            </a:r>
            <a:endParaRPr b="1" i="1" sz="1000">
              <a:solidFill>
                <a:schemeClr val="dk1"/>
              </a:solidFill>
            </a:endParaRPr>
          </a:p>
        </p:txBody>
      </p:sp>
      <p:sp>
        <p:nvSpPr>
          <p:cNvPr id="81" name="Google Shape;81;p15"/>
          <p:cNvSpPr txBox="1"/>
          <p:nvPr/>
        </p:nvSpPr>
        <p:spPr>
          <a:xfrm>
            <a:off x="-3705959" y="3607255"/>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11: Summarizing Opinion Pieces</a:t>
            </a:r>
            <a:endParaRPr b="1" sz="1000">
              <a:solidFill>
                <a:schemeClr val="dk1"/>
              </a:solidFill>
            </a:endParaRPr>
          </a:p>
          <a:p>
            <a:pPr indent="0" lvl="0" marL="0" rtl="0" algn="l">
              <a:lnSpc>
                <a:spcPct val="115000"/>
              </a:lnSpc>
              <a:spcBef>
                <a:spcPts val="0"/>
              </a:spcBef>
              <a:spcAft>
                <a:spcPts val="0"/>
              </a:spcAft>
              <a:buNone/>
            </a:pPr>
            <a:r>
              <a:t/>
            </a:r>
            <a:endParaRPr b="1" sz="1000">
              <a:solidFill>
                <a:schemeClr val="dk1"/>
              </a:solidFill>
            </a:endParaRPr>
          </a:p>
        </p:txBody>
      </p:sp>
      <p:sp>
        <p:nvSpPr>
          <p:cNvPr id="82" name="Google Shape;82;p15"/>
          <p:cNvSpPr txBox="1"/>
          <p:nvPr/>
        </p:nvSpPr>
        <p:spPr>
          <a:xfrm>
            <a:off x="-3705959" y="4377525"/>
            <a:ext cx="1778700" cy="681300"/>
          </a:xfrm>
          <a:prstGeom prst="rect">
            <a:avLst/>
          </a:prstGeom>
          <a:solidFill>
            <a:srgbClr val="EAD1D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Vocabulary Lesson 3: No Go Game </a:t>
            </a:r>
            <a:endParaRPr b="1" i="1" sz="1000">
              <a:solidFill>
                <a:schemeClr val="dk1"/>
              </a:solidFill>
            </a:endParaRPr>
          </a:p>
          <a:p>
            <a:pPr indent="0" lvl="0" marL="0" rtl="0" algn="l">
              <a:lnSpc>
                <a:spcPct val="115000"/>
              </a:lnSpc>
              <a:spcBef>
                <a:spcPts val="0"/>
              </a:spcBef>
              <a:spcAft>
                <a:spcPts val="0"/>
              </a:spcAft>
              <a:buNone/>
            </a:pPr>
            <a:r>
              <a:t/>
            </a:r>
            <a:endParaRPr b="1" i="1" sz="1200">
              <a:solidFill>
                <a:schemeClr val="dk1"/>
              </a:solidFill>
            </a:endParaRPr>
          </a:p>
        </p:txBody>
      </p:sp>
      <p:sp>
        <p:nvSpPr>
          <p:cNvPr id="83" name="Google Shape;83;p15"/>
          <p:cNvSpPr txBox="1"/>
          <p:nvPr/>
        </p:nvSpPr>
        <p:spPr>
          <a:xfrm>
            <a:off x="-1852966" y="615695"/>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Connections Lesson 6: Stretching Out the Middle</a:t>
            </a:r>
            <a:endParaRPr b="1" sz="900">
              <a:solidFill>
                <a:schemeClr val="dk1"/>
              </a:solidFill>
            </a:endParaRPr>
          </a:p>
        </p:txBody>
      </p:sp>
      <p:sp>
        <p:nvSpPr>
          <p:cNvPr id="84" name="Google Shape;84;p15"/>
          <p:cNvSpPr txBox="1"/>
          <p:nvPr/>
        </p:nvSpPr>
        <p:spPr>
          <a:xfrm>
            <a:off x="-1882025" y="1266400"/>
            <a:ext cx="18690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Connections Lesson 7: Silly Summarizing</a:t>
            </a:r>
            <a:endParaRPr b="1" sz="900">
              <a:solidFill>
                <a:schemeClr val="dk1"/>
              </a:solidFill>
            </a:endParaRPr>
          </a:p>
        </p:txBody>
      </p:sp>
      <p:sp>
        <p:nvSpPr>
          <p:cNvPr id="85" name="Google Shape;85;p15"/>
          <p:cNvSpPr txBox="1"/>
          <p:nvPr/>
        </p:nvSpPr>
        <p:spPr>
          <a:xfrm>
            <a:off x="-1852986" y="-35009"/>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Connections Lesson 5: Narrative/Summarizing Frameworks</a:t>
            </a:r>
            <a:endParaRPr b="1" sz="900">
              <a:solidFill>
                <a:schemeClr val="dk1"/>
              </a:solidFill>
            </a:endParaRPr>
          </a:p>
        </p:txBody>
      </p:sp>
      <p:sp>
        <p:nvSpPr>
          <p:cNvPr id="86" name="Google Shape;86;p15"/>
          <p:cNvSpPr txBox="1"/>
          <p:nvPr/>
        </p:nvSpPr>
        <p:spPr>
          <a:xfrm>
            <a:off x="-1852966" y="2518525"/>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9: Seashore Summarizing</a:t>
            </a:r>
            <a:endParaRPr b="1" sz="900">
              <a:solidFill>
                <a:schemeClr val="dk1"/>
              </a:solidFill>
            </a:endParaRPr>
          </a:p>
        </p:txBody>
      </p:sp>
      <p:sp>
        <p:nvSpPr>
          <p:cNvPr id="87" name="Google Shape;87;p15"/>
          <p:cNvSpPr txBox="1"/>
          <p:nvPr/>
        </p:nvSpPr>
        <p:spPr>
          <a:xfrm>
            <a:off x="-1852966" y="1757737"/>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8: Informational Summarizing Framework</a:t>
            </a:r>
            <a:endParaRPr b="1" sz="900">
              <a:solidFill>
                <a:schemeClr val="dk1"/>
              </a:solidFill>
            </a:endParaRPr>
          </a:p>
        </p:txBody>
      </p:sp>
      <p:sp>
        <p:nvSpPr>
          <p:cNvPr id="88" name="Google Shape;88;p15"/>
          <p:cNvSpPr txBox="1"/>
          <p:nvPr/>
        </p:nvSpPr>
        <p:spPr>
          <a:xfrm>
            <a:off x="-3705953" y="-188869"/>
            <a:ext cx="1778700" cy="958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7: Summarizing Narrative Stories - Character/Problem/Solution or Personal Experience</a:t>
            </a:r>
            <a:endParaRPr b="1" sz="1200">
              <a:solidFill>
                <a:schemeClr val="dk1"/>
              </a:solidFill>
            </a:endParaRPr>
          </a:p>
        </p:txBody>
      </p:sp>
      <p:sp>
        <p:nvSpPr>
          <p:cNvPr id="89" name="Google Shape;89;p15"/>
          <p:cNvSpPr txBox="1"/>
          <p:nvPr/>
        </p:nvSpPr>
        <p:spPr>
          <a:xfrm>
            <a:off x="-1852966" y="3067637"/>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10: Creepy Crawly Summarizing</a:t>
            </a:r>
            <a:endParaRPr b="1" sz="900">
              <a:solidFill>
                <a:schemeClr val="dk1"/>
              </a:solidFill>
            </a:endParaRPr>
          </a:p>
        </p:txBody>
      </p:sp>
      <p:sp>
        <p:nvSpPr>
          <p:cNvPr id="90" name="Google Shape;90;p15"/>
          <p:cNvSpPr txBox="1"/>
          <p:nvPr/>
        </p:nvSpPr>
        <p:spPr>
          <a:xfrm>
            <a:off x="-1852966" y="4377525"/>
            <a:ext cx="1778700" cy="6351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Connections Lesson 48: Giraffes On the Move</a:t>
            </a:r>
            <a:endParaRPr b="1" sz="1000">
              <a:solidFill>
                <a:schemeClr val="dk1"/>
              </a:solidFill>
            </a:endParaRPr>
          </a:p>
          <a:p>
            <a:pPr indent="0" lvl="0" marL="0" rtl="0" algn="l">
              <a:spcBef>
                <a:spcPts val="0"/>
              </a:spcBef>
              <a:spcAft>
                <a:spcPts val="0"/>
              </a:spcAft>
              <a:buNone/>
            </a:pPr>
            <a:r>
              <a:t/>
            </a:r>
            <a:endParaRPr b="1" sz="900">
              <a:solidFill>
                <a:schemeClr val="dk1"/>
              </a:solidFill>
            </a:endParaRPr>
          </a:p>
        </p:txBody>
      </p:sp>
      <p:sp>
        <p:nvSpPr>
          <p:cNvPr id="91" name="Google Shape;91;p15"/>
          <p:cNvSpPr txBox="1"/>
          <p:nvPr/>
        </p:nvSpPr>
        <p:spPr>
          <a:xfrm>
            <a:off x="-1836866" y="3770625"/>
            <a:ext cx="1778700" cy="6351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Connections Lesson 47: Vocabulary on the Go</a:t>
            </a:r>
            <a:endParaRPr b="1" sz="1000">
              <a:solidFill>
                <a:schemeClr val="dk1"/>
              </a:solidFill>
            </a:endParaRPr>
          </a:p>
          <a:p>
            <a:pPr indent="0" lvl="0" marL="0" rtl="0" algn="l">
              <a:spcBef>
                <a:spcPts val="0"/>
              </a:spcBef>
              <a:spcAft>
                <a:spcPts val="0"/>
              </a:spcAft>
              <a:buNone/>
            </a:pPr>
            <a:r>
              <a:t/>
            </a:r>
            <a:endParaRPr b="1" sz="900">
              <a:solidFill>
                <a:schemeClr val="dk1"/>
              </a:solidFill>
            </a:endParaRPr>
          </a:p>
        </p:txBody>
      </p:sp>
      <p:sp>
        <p:nvSpPr>
          <p:cNvPr id="92" name="Google Shape;92;p15"/>
          <p:cNvSpPr txBox="1"/>
          <p:nvPr/>
        </p:nvSpPr>
        <p:spPr>
          <a:xfrm>
            <a:off x="-1852966" y="4829125"/>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Connections Lesson 49: Bugs in Motion</a:t>
            </a:r>
            <a:endParaRPr b="1" sz="8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graphicFrame>
        <p:nvGraphicFramePr>
          <p:cNvPr id="97" name="Google Shape;97;p16"/>
          <p:cNvGraphicFramePr/>
          <p:nvPr/>
        </p:nvGraphicFramePr>
        <p:xfrm>
          <a:off x="181011" y="1391609"/>
          <a:ext cx="3000000" cy="3000000"/>
        </p:xfrm>
        <a:graphic>
          <a:graphicData uri="http://schemas.openxmlformats.org/drawingml/2006/table">
            <a:tbl>
              <a:tblPr>
                <a:noFill/>
                <a:tableStyleId>{09E87C10-94E1-4EB9-B7B6-BF413975E1DC}</a:tableStyleId>
              </a:tblPr>
              <a:tblGrid>
                <a:gridCol w="1792600"/>
                <a:gridCol w="1792600"/>
                <a:gridCol w="1792600"/>
                <a:gridCol w="1792600"/>
                <a:gridCol w="1792600"/>
              </a:tblGrid>
              <a:tr h="14609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7296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98" name="Google Shape;98;p16"/>
          <p:cNvSpPr txBox="1"/>
          <p:nvPr/>
        </p:nvSpPr>
        <p:spPr>
          <a:xfrm>
            <a:off x="-3728789" y="658338"/>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lnSpc>
                <a:spcPct val="115000"/>
              </a:lnSpc>
              <a:spcBef>
                <a:spcPts val="0"/>
              </a:spcBef>
              <a:spcAft>
                <a:spcPts val="0"/>
              </a:spcAft>
              <a:buNone/>
            </a:pPr>
            <a:r>
              <a:t/>
            </a:r>
            <a:endParaRPr b="1" sz="1000">
              <a:solidFill>
                <a:schemeClr val="dk1"/>
              </a:solidFill>
            </a:endParaRPr>
          </a:p>
        </p:txBody>
      </p:sp>
      <p:sp>
        <p:nvSpPr>
          <p:cNvPr id="99" name="Google Shape;99;p16"/>
          <p:cNvSpPr txBox="1"/>
          <p:nvPr/>
        </p:nvSpPr>
        <p:spPr>
          <a:xfrm>
            <a:off x="-3728789" y="1120339"/>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lnSpc>
                <a:spcPct val="115000"/>
              </a:lnSpc>
              <a:spcBef>
                <a:spcPts val="0"/>
              </a:spcBef>
              <a:spcAft>
                <a:spcPts val="0"/>
              </a:spcAft>
              <a:buNone/>
            </a:pPr>
            <a:r>
              <a:t/>
            </a:r>
            <a:endParaRPr b="1" sz="1000">
              <a:solidFill>
                <a:schemeClr val="dk1"/>
              </a:solidFill>
            </a:endParaRPr>
          </a:p>
        </p:txBody>
      </p:sp>
      <p:sp>
        <p:nvSpPr>
          <p:cNvPr id="100" name="Google Shape;100;p16"/>
          <p:cNvSpPr txBox="1"/>
          <p:nvPr/>
        </p:nvSpPr>
        <p:spPr>
          <a:xfrm>
            <a:off x="-3743364" y="122713"/>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1000">
              <a:solidFill>
                <a:schemeClr val="dk1"/>
              </a:solidFill>
            </a:endParaRPr>
          </a:p>
        </p:txBody>
      </p:sp>
      <p:sp>
        <p:nvSpPr>
          <p:cNvPr id="101" name="Google Shape;101;p16"/>
          <p:cNvSpPr txBox="1"/>
          <p:nvPr/>
        </p:nvSpPr>
        <p:spPr>
          <a:xfrm>
            <a:off x="-3728789" y="1712190"/>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1000">
              <a:solidFill>
                <a:schemeClr val="dk1"/>
              </a:solidFill>
            </a:endParaRPr>
          </a:p>
        </p:txBody>
      </p:sp>
      <p:sp>
        <p:nvSpPr>
          <p:cNvPr id="102" name="Google Shape;102;p16"/>
          <p:cNvSpPr txBox="1"/>
          <p:nvPr/>
        </p:nvSpPr>
        <p:spPr>
          <a:xfrm>
            <a:off x="-1864389" y="1940529"/>
            <a:ext cx="1778700" cy="342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a:t>
            </a:r>
            <a:endParaRPr b="1" sz="1000">
              <a:solidFill>
                <a:schemeClr val="dk1"/>
              </a:solidFill>
            </a:endParaRPr>
          </a:p>
        </p:txBody>
      </p:sp>
      <p:sp>
        <p:nvSpPr>
          <p:cNvPr id="103" name="Google Shape;103;p16"/>
          <p:cNvSpPr txBox="1"/>
          <p:nvPr/>
        </p:nvSpPr>
        <p:spPr>
          <a:xfrm>
            <a:off x="-1871664" y="2683818"/>
            <a:ext cx="1778700" cy="342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a:t>
            </a:r>
            <a:endParaRPr b="1" sz="1000">
              <a:solidFill>
                <a:schemeClr val="dk1"/>
              </a:solidFill>
            </a:endParaRPr>
          </a:p>
        </p:txBody>
      </p:sp>
      <p:sp>
        <p:nvSpPr>
          <p:cNvPr id="104" name="Google Shape;104;p16"/>
          <p:cNvSpPr txBox="1"/>
          <p:nvPr>
            <p:ph type="title"/>
          </p:nvPr>
        </p:nvSpPr>
        <p:spPr>
          <a:xfrm>
            <a:off x="14575" y="85650"/>
            <a:ext cx="9381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7-8: Building Literacy Routines-</a:t>
            </a:r>
            <a:r>
              <a:rPr lang="en"/>
              <a:t>Genre and Summarizing </a:t>
            </a:r>
            <a:endParaRPr/>
          </a:p>
          <a:p>
            <a:pPr indent="0" lvl="0" marL="0" rtl="0" algn="l">
              <a:spcBef>
                <a:spcPts val="0"/>
              </a:spcBef>
              <a:spcAft>
                <a:spcPts val="0"/>
              </a:spcAft>
              <a:buNone/>
            </a:pPr>
            <a:r>
              <a:rPr lang="en" sz="2133"/>
              <a:t>U</a:t>
            </a:r>
            <a:r>
              <a:rPr lang="en" sz="2133"/>
              <a:t>se these weeks for lesson review and reinforcement - type the name of the lesson in the box and plan for your instruction.</a:t>
            </a:r>
            <a:endParaRPr sz="2133"/>
          </a:p>
        </p:txBody>
      </p:sp>
      <p:sp>
        <p:nvSpPr>
          <p:cNvPr id="105" name="Google Shape;105;p16"/>
          <p:cNvSpPr txBox="1"/>
          <p:nvPr/>
        </p:nvSpPr>
        <p:spPr>
          <a:xfrm>
            <a:off x="-3743409" y="3604938"/>
            <a:ext cx="1778700" cy="527400"/>
          </a:xfrm>
          <a:prstGeom prst="rect">
            <a:avLst/>
          </a:prstGeom>
          <a:solidFill>
            <a:srgbClr val="EAD1D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Vocabulary Lesson</a:t>
            </a:r>
            <a:endParaRPr b="1" i="1" sz="1000">
              <a:solidFill>
                <a:schemeClr val="dk1"/>
              </a:solidFill>
            </a:endParaRPr>
          </a:p>
          <a:p>
            <a:pPr indent="0" lvl="0" marL="0" rtl="0" algn="l">
              <a:lnSpc>
                <a:spcPct val="115000"/>
              </a:lnSpc>
              <a:spcBef>
                <a:spcPts val="0"/>
              </a:spcBef>
              <a:spcAft>
                <a:spcPts val="0"/>
              </a:spcAft>
              <a:buNone/>
            </a:pPr>
            <a:r>
              <a:t/>
            </a:r>
            <a:endParaRPr b="1" i="1" sz="1200">
              <a:solidFill>
                <a:schemeClr val="dk1"/>
              </a:solidFill>
            </a:endParaRPr>
          </a:p>
        </p:txBody>
      </p:sp>
      <p:sp>
        <p:nvSpPr>
          <p:cNvPr id="106" name="Google Shape;106;p16"/>
          <p:cNvSpPr txBox="1"/>
          <p:nvPr/>
        </p:nvSpPr>
        <p:spPr>
          <a:xfrm>
            <a:off x="-1864397" y="357001"/>
            <a:ext cx="1778700" cy="342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a:t>
            </a:r>
            <a:endParaRPr b="1" sz="1000">
              <a:solidFill>
                <a:schemeClr val="dk1"/>
              </a:solidFill>
            </a:endParaRPr>
          </a:p>
        </p:txBody>
      </p:sp>
      <p:sp>
        <p:nvSpPr>
          <p:cNvPr id="107" name="Google Shape;107;p16"/>
          <p:cNvSpPr txBox="1"/>
          <p:nvPr/>
        </p:nvSpPr>
        <p:spPr>
          <a:xfrm>
            <a:off x="-1864395" y="1197215"/>
            <a:ext cx="1778700" cy="342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a:t>
            </a:r>
            <a:endParaRPr b="1" sz="1000">
              <a:solidFill>
                <a:schemeClr val="dk1"/>
              </a:solidFill>
            </a:endParaRPr>
          </a:p>
        </p:txBody>
      </p:sp>
      <p:sp>
        <p:nvSpPr>
          <p:cNvPr id="108" name="Google Shape;108;p16"/>
          <p:cNvSpPr txBox="1"/>
          <p:nvPr/>
        </p:nvSpPr>
        <p:spPr>
          <a:xfrm>
            <a:off x="-3726564" y="2323652"/>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1000">
              <a:solidFill>
                <a:schemeClr val="dk1"/>
              </a:solidFill>
            </a:endParaRPr>
          </a:p>
        </p:txBody>
      </p:sp>
      <p:sp>
        <p:nvSpPr>
          <p:cNvPr id="109" name="Google Shape;109;p16"/>
          <p:cNvSpPr txBox="1"/>
          <p:nvPr/>
        </p:nvSpPr>
        <p:spPr>
          <a:xfrm>
            <a:off x="-3728789" y="2935115"/>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1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graphicFrame>
        <p:nvGraphicFramePr>
          <p:cNvPr id="114" name="Google Shape;114;p17"/>
          <p:cNvGraphicFramePr/>
          <p:nvPr/>
        </p:nvGraphicFramePr>
        <p:xfrm>
          <a:off x="90511" y="805909"/>
          <a:ext cx="3000000" cy="3000000"/>
        </p:xfrm>
        <a:graphic>
          <a:graphicData uri="http://schemas.openxmlformats.org/drawingml/2006/table">
            <a:tbl>
              <a:tblPr>
                <a:noFill/>
                <a:tableStyleId>{09E87C10-94E1-4EB9-B7B6-BF413975E1DC}</a:tableStyleId>
              </a:tblPr>
              <a:tblGrid>
                <a:gridCol w="1792600"/>
                <a:gridCol w="1792600"/>
                <a:gridCol w="1792600"/>
                <a:gridCol w="1792600"/>
                <a:gridCol w="1792600"/>
              </a:tblGrid>
              <a:tr h="14609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08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15" name="Google Shape;115;p17"/>
          <p:cNvSpPr txBox="1"/>
          <p:nvPr/>
        </p:nvSpPr>
        <p:spPr>
          <a:xfrm>
            <a:off x="-3728789" y="658338"/>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 Identifying Story Critical Elements - Tri-fold</a:t>
            </a:r>
            <a:endParaRPr b="1" sz="1000">
              <a:solidFill>
                <a:schemeClr val="dk1"/>
              </a:solidFill>
            </a:endParaRPr>
          </a:p>
          <a:p>
            <a:pPr indent="0" lvl="0" marL="0" rtl="0" algn="l">
              <a:lnSpc>
                <a:spcPct val="115000"/>
              </a:lnSpc>
              <a:spcBef>
                <a:spcPts val="0"/>
              </a:spcBef>
              <a:spcAft>
                <a:spcPts val="0"/>
              </a:spcAft>
              <a:buNone/>
            </a:pPr>
            <a:r>
              <a:t/>
            </a:r>
            <a:endParaRPr b="1" sz="1000">
              <a:solidFill>
                <a:schemeClr val="dk1"/>
              </a:solidFill>
            </a:endParaRPr>
          </a:p>
        </p:txBody>
      </p:sp>
      <p:sp>
        <p:nvSpPr>
          <p:cNvPr id="116" name="Google Shape;116;p17"/>
          <p:cNvSpPr txBox="1"/>
          <p:nvPr/>
        </p:nvSpPr>
        <p:spPr>
          <a:xfrm>
            <a:off x="-3743364" y="1501764"/>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 Identifying Story Critical Elements - Flipbook</a:t>
            </a:r>
            <a:endParaRPr b="1" sz="1000">
              <a:solidFill>
                <a:schemeClr val="dk1"/>
              </a:solidFill>
            </a:endParaRPr>
          </a:p>
          <a:p>
            <a:pPr indent="0" lvl="0" marL="0" rtl="0" algn="l">
              <a:lnSpc>
                <a:spcPct val="115000"/>
              </a:lnSpc>
              <a:spcBef>
                <a:spcPts val="0"/>
              </a:spcBef>
              <a:spcAft>
                <a:spcPts val="0"/>
              </a:spcAft>
              <a:buNone/>
            </a:pPr>
            <a:r>
              <a:rPr b="1" lang="en" sz="1000">
                <a:solidFill>
                  <a:schemeClr val="dk1"/>
                </a:solidFill>
              </a:rPr>
              <a:t> </a:t>
            </a:r>
            <a:endParaRPr b="1" sz="1000">
              <a:solidFill>
                <a:schemeClr val="dk1"/>
              </a:solidFill>
            </a:endParaRPr>
          </a:p>
        </p:txBody>
      </p:sp>
      <p:sp>
        <p:nvSpPr>
          <p:cNvPr id="117" name="Google Shape;117;p17"/>
          <p:cNvSpPr txBox="1"/>
          <p:nvPr/>
        </p:nvSpPr>
        <p:spPr>
          <a:xfrm>
            <a:off x="-3743364" y="122713"/>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 Identifying Story Critical Elements</a:t>
            </a:r>
            <a:endParaRPr b="1" sz="1000">
              <a:solidFill>
                <a:schemeClr val="dk1"/>
              </a:solidFill>
            </a:endParaRPr>
          </a:p>
        </p:txBody>
      </p:sp>
      <p:sp>
        <p:nvSpPr>
          <p:cNvPr id="118" name="Google Shape;118;p17"/>
          <p:cNvSpPr txBox="1"/>
          <p:nvPr/>
        </p:nvSpPr>
        <p:spPr>
          <a:xfrm>
            <a:off x="-3743389" y="2630302"/>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 Lesson 2: Magic Camera: Focusing on Details</a:t>
            </a:r>
            <a:endParaRPr b="1" sz="1000">
              <a:solidFill>
                <a:schemeClr val="dk1"/>
              </a:solidFill>
            </a:endParaRPr>
          </a:p>
        </p:txBody>
      </p:sp>
      <p:sp>
        <p:nvSpPr>
          <p:cNvPr id="119" name="Google Shape;119;p17"/>
          <p:cNvSpPr txBox="1"/>
          <p:nvPr/>
        </p:nvSpPr>
        <p:spPr>
          <a:xfrm>
            <a:off x="-1871689" y="3620254"/>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45: All the Ways to Say It</a:t>
            </a:r>
            <a:endParaRPr b="1" sz="1000">
              <a:solidFill>
                <a:schemeClr val="dk1"/>
              </a:solidFill>
            </a:endParaRPr>
          </a:p>
        </p:txBody>
      </p:sp>
      <p:sp>
        <p:nvSpPr>
          <p:cNvPr id="120" name="Google Shape;120;p17"/>
          <p:cNvSpPr txBox="1"/>
          <p:nvPr/>
        </p:nvSpPr>
        <p:spPr>
          <a:xfrm>
            <a:off x="-1864389" y="4325318"/>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46: Say What?</a:t>
            </a:r>
            <a:endParaRPr b="1" sz="1000">
              <a:solidFill>
                <a:schemeClr val="dk1"/>
              </a:solidFill>
            </a:endParaRPr>
          </a:p>
        </p:txBody>
      </p:sp>
      <p:sp>
        <p:nvSpPr>
          <p:cNvPr id="121" name="Google Shape;121;p17"/>
          <p:cNvSpPr txBox="1"/>
          <p:nvPr>
            <p:ph type="title"/>
          </p:nvPr>
        </p:nvSpPr>
        <p:spPr>
          <a:xfrm>
            <a:off x="14566" y="100083"/>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9-11: Focus Genre: </a:t>
            </a:r>
            <a:r>
              <a:rPr lang="en"/>
              <a:t>Narrative Writing</a:t>
            </a:r>
            <a:endParaRPr/>
          </a:p>
        </p:txBody>
      </p:sp>
      <p:sp>
        <p:nvSpPr>
          <p:cNvPr id="122" name="Google Shape;122;p17"/>
          <p:cNvSpPr txBox="1"/>
          <p:nvPr/>
        </p:nvSpPr>
        <p:spPr>
          <a:xfrm>
            <a:off x="-3743409" y="3604938"/>
            <a:ext cx="1778700" cy="527400"/>
          </a:xfrm>
          <a:prstGeom prst="rect">
            <a:avLst/>
          </a:prstGeom>
          <a:solidFill>
            <a:srgbClr val="EAD1D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 Put Said to Bed</a:t>
            </a:r>
            <a:endParaRPr b="1" i="1" sz="1000">
              <a:solidFill>
                <a:schemeClr val="dk1"/>
              </a:solidFill>
            </a:endParaRPr>
          </a:p>
          <a:p>
            <a:pPr indent="0" lvl="0" marL="0" rtl="0" algn="l">
              <a:lnSpc>
                <a:spcPct val="115000"/>
              </a:lnSpc>
              <a:spcBef>
                <a:spcPts val="0"/>
              </a:spcBef>
              <a:spcAft>
                <a:spcPts val="0"/>
              </a:spcAft>
              <a:buNone/>
            </a:pPr>
            <a:r>
              <a:t/>
            </a:r>
            <a:endParaRPr b="1" i="1" sz="1200">
              <a:solidFill>
                <a:schemeClr val="dk1"/>
              </a:solidFill>
            </a:endParaRPr>
          </a:p>
        </p:txBody>
      </p:sp>
      <p:sp>
        <p:nvSpPr>
          <p:cNvPr id="123" name="Google Shape;123;p17"/>
          <p:cNvSpPr txBox="1"/>
          <p:nvPr/>
        </p:nvSpPr>
        <p:spPr>
          <a:xfrm>
            <a:off x="-1864397" y="357001"/>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30: Who, Where, What Oinkers</a:t>
            </a:r>
            <a:endParaRPr b="1" sz="1000">
              <a:solidFill>
                <a:schemeClr val="dk1"/>
              </a:solidFill>
            </a:endParaRPr>
          </a:p>
        </p:txBody>
      </p:sp>
      <p:sp>
        <p:nvSpPr>
          <p:cNvPr id="124" name="Google Shape;124;p17"/>
          <p:cNvSpPr txBox="1"/>
          <p:nvPr/>
        </p:nvSpPr>
        <p:spPr>
          <a:xfrm>
            <a:off x="-1864395" y="1197215"/>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31:Who, Where, What Squirrels</a:t>
            </a:r>
            <a:endParaRPr b="1" sz="10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graphicFrame>
        <p:nvGraphicFramePr>
          <p:cNvPr id="129" name="Google Shape;129;p18"/>
          <p:cNvGraphicFramePr/>
          <p:nvPr/>
        </p:nvGraphicFramePr>
        <p:xfrm>
          <a:off x="85211" y="1021659"/>
          <a:ext cx="3000000" cy="3000000"/>
        </p:xfrm>
        <a:graphic>
          <a:graphicData uri="http://schemas.openxmlformats.org/drawingml/2006/table">
            <a:tbl>
              <a:tblPr>
                <a:noFill/>
                <a:tableStyleId>{09E87C10-94E1-4EB9-B7B6-BF413975E1DC}</a:tableStyleId>
              </a:tblPr>
              <a:tblGrid>
                <a:gridCol w="1784075"/>
                <a:gridCol w="1784075"/>
                <a:gridCol w="1784075"/>
                <a:gridCol w="1784075"/>
                <a:gridCol w="1784075"/>
              </a:tblGrid>
              <a:tr h="135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943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4455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30" name="Google Shape;130;p18"/>
          <p:cNvSpPr txBox="1"/>
          <p:nvPr/>
        </p:nvSpPr>
        <p:spPr>
          <a:xfrm>
            <a:off x="-3743339" y="860326"/>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4: Listen and Imagine - </a:t>
            </a:r>
            <a:r>
              <a:rPr b="1" lang="en" sz="1000">
                <a:solidFill>
                  <a:schemeClr val="dk1"/>
                </a:solidFill>
              </a:rPr>
              <a:t>Week 12: </a:t>
            </a:r>
            <a:endParaRPr b="1" sz="1000"/>
          </a:p>
        </p:txBody>
      </p:sp>
      <p:sp>
        <p:nvSpPr>
          <p:cNvPr id="131" name="Google Shape;131;p18"/>
          <p:cNvSpPr txBox="1"/>
          <p:nvPr/>
        </p:nvSpPr>
        <p:spPr>
          <a:xfrm>
            <a:off x="-3743339" y="-83237"/>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3: Using the Five Senses to Understand and Appreciate Elaborative Detail</a:t>
            </a:r>
            <a:endParaRPr b="1" sz="1000">
              <a:solidFill>
                <a:schemeClr val="dk1"/>
              </a:solidFill>
            </a:endParaRPr>
          </a:p>
        </p:txBody>
      </p:sp>
      <p:sp>
        <p:nvSpPr>
          <p:cNvPr id="132" name="Google Shape;132;p18"/>
          <p:cNvSpPr txBox="1"/>
          <p:nvPr>
            <p:ph type="title"/>
          </p:nvPr>
        </p:nvSpPr>
        <p:spPr>
          <a:xfrm>
            <a:off x="14566" y="122733"/>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12-14:Focus Genre: </a:t>
            </a:r>
            <a:r>
              <a:rPr lang="en"/>
              <a:t>Narrative Writing </a:t>
            </a:r>
            <a:endParaRPr/>
          </a:p>
        </p:txBody>
      </p:sp>
      <p:sp>
        <p:nvSpPr>
          <p:cNvPr id="133" name="Google Shape;133;p18"/>
          <p:cNvSpPr txBox="1"/>
          <p:nvPr/>
        </p:nvSpPr>
        <p:spPr>
          <a:xfrm>
            <a:off x="-1864409" y="122713"/>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32: Sensory Details</a:t>
            </a:r>
            <a:endParaRPr b="1" i="1" sz="900">
              <a:solidFill>
                <a:schemeClr val="dk1"/>
              </a:solidFill>
            </a:endParaRPr>
          </a:p>
        </p:txBody>
      </p:sp>
      <p:sp>
        <p:nvSpPr>
          <p:cNvPr id="134" name="Google Shape;134;p18"/>
          <p:cNvSpPr txBox="1"/>
          <p:nvPr/>
        </p:nvSpPr>
        <p:spPr>
          <a:xfrm>
            <a:off x="-1864407" y="695417"/>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33: Using the Five Senses - Pop!</a:t>
            </a:r>
            <a:endParaRPr b="1" i="1" sz="900">
              <a:solidFill>
                <a:schemeClr val="dk1"/>
              </a:solidFill>
            </a:endParaRPr>
          </a:p>
        </p:txBody>
      </p:sp>
      <p:sp>
        <p:nvSpPr>
          <p:cNvPr id="135" name="Google Shape;135;p18"/>
          <p:cNvSpPr txBox="1"/>
          <p:nvPr/>
        </p:nvSpPr>
        <p:spPr>
          <a:xfrm>
            <a:off x="-3743339" y="1440939"/>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5: 5 Senses Bingo</a:t>
            </a:r>
            <a:endParaRPr b="1" sz="1000"/>
          </a:p>
        </p:txBody>
      </p:sp>
      <p:sp>
        <p:nvSpPr>
          <p:cNvPr id="136" name="Google Shape;136;p18"/>
          <p:cNvSpPr txBox="1"/>
          <p:nvPr/>
        </p:nvSpPr>
        <p:spPr>
          <a:xfrm>
            <a:off x="-3743339" y="2032576"/>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4: Listen and Imagine - </a:t>
            </a:r>
            <a:r>
              <a:rPr b="1" lang="en" sz="1000">
                <a:solidFill>
                  <a:schemeClr val="dk1"/>
                </a:solidFill>
              </a:rPr>
              <a:t>Week 13</a:t>
            </a:r>
            <a:endParaRPr b="1" sz="1000"/>
          </a:p>
        </p:txBody>
      </p:sp>
      <p:sp>
        <p:nvSpPr>
          <p:cNvPr id="137" name="Google Shape;137;p18"/>
          <p:cNvSpPr txBox="1"/>
          <p:nvPr/>
        </p:nvSpPr>
        <p:spPr>
          <a:xfrm>
            <a:off x="-3743339" y="2615789"/>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6: Describing Using the Five Senses</a:t>
            </a:r>
            <a:endParaRPr b="1" sz="1000"/>
          </a:p>
        </p:txBody>
      </p:sp>
      <p:sp>
        <p:nvSpPr>
          <p:cNvPr id="138" name="Google Shape;138;p18"/>
          <p:cNvSpPr txBox="1"/>
          <p:nvPr/>
        </p:nvSpPr>
        <p:spPr>
          <a:xfrm>
            <a:off x="-3743339" y="3997888"/>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7: Modeling Elaborative Detail</a:t>
            </a:r>
            <a:endParaRPr b="1" sz="1000">
              <a:solidFill>
                <a:schemeClr val="dk1"/>
              </a:solidFill>
            </a:endParaRPr>
          </a:p>
        </p:txBody>
      </p:sp>
      <p:sp>
        <p:nvSpPr>
          <p:cNvPr id="139" name="Google Shape;139;p18"/>
          <p:cNvSpPr txBox="1"/>
          <p:nvPr/>
        </p:nvSpPr>
        <p:spPr>
          <a:xfrm>
            <a:off x="-3761039" y="4588488"/>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7: Modeling Elaborative Detail</a:t>
            </a:r>
            <a:endParaRPr b="1" sz="1000">
              <a:solidFill>
                <a:schemeClr val="dk1"/>
              </a:solidFill>
            </a:endParaRPr>
          </a:p>
        </p:txBody>
      </p:sp>
      <p:sp>
        <p:nvSpPr>
          <p:cNvPr id="140" name="Google Shape;140;p18"/>
          <p:cNvSpPr txBox="1"/>
          <p:nvPr/>
        </p:nvSpPr>
        <p:spPr>
          <a:xfrm>
            <a:off x="-1871664" y="3982163"/>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7: Modeling Elaborative Detail</a:t>
            </a:r>
            <a:endParaRPr b="1" sz="10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graphicFrame>
        <p:nvGraphicFramePr>
          <p:cNvPr id="145" name="Google Shape;145;p19"/>
          <p:cNvGraphicFramePr/>
          <p:nvPr/>
        </p:nvGraphicFramePr>
        <p:xfrm>
          <a:off x="124661" y="428759"/>
          <a:ext cx="3000000" cy="3000000"/>
        </p:xfrm>
        <a:graphic>
          <a:graphicData uri="http://schemas.openxmlformats.org/drawingml/2006/table">
            <a:tbl>
              <a:tblPr>
                <a:noFill/>
                <a:tableStyleId>{09E87C10-94E1-4EB9-B7B6-BF413975E1DC}</a:tableStyleId>
              </a:tblPr>
              <a:tblGrid>
                <a:gridCol w="1731425"/>
                <a:gridCol w="1731425"/>
                <a:gridCol w="1731425"/>
                <a:gridCol w="1731425"/>
                <a:gridCol w="1731425"/>
              </a:tblGrid>
              <a:tr h="1285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3230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18490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18490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46" name="Google Shape;146;p19"/>
          <p:cNvSpPr txBox="1"/>
          <p:nvPr/>
        </p:nvSpPr>
        <p:spPr>
          <a:xfrm>
            <a:off x="-3743339" y="1521714"/>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9: Scenario Cards</a:t>
            </a:r>
            <a:endParaRPr b="1" sz="900"/>
          </a:p>
        </p:txBody>
      </p:sp>
      <p:sp>
        <p:nvSpPr>
          <p:cNvPr id="147" name="Google Shape;147;p19"/>
          <p:cNvSpPr txBox="1"/>
          <p:nvPr/>
        </p:nvSpPr>
        <p:spPr>
          <a:xfrm>
            <a:off x="-3714239" y="695413"/>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8: Activities for “Showing Rather than Telling”</a:t>
            </a:r>
            <a:endParaRPr b="1" sz="800">
              <a:solidFill>
                <a:schemeClr val="dk1"/>
              </a:solidFill>
            </a:endParaRPr>
          </a:p>
        </p:txBody>
      </p:sp>
      <p:sp>
        <p:nvSpPr>
          <p:cNvPr id="148" name="Google Shape;148;p19"/>
          <p:cNvSpPr txBox="1"/>
          <p:nvPr>
            <p:ph type="title"/>
          </p:nvPr>
        </p:nvSpPr>
        <p:spPr>
          <a:xfrm>
            <a:off x="-9" y="-46867"/>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15-18: </a:t>
            </a:r>
            <a:r>
              <a:rPr lang="en"/>
              <a:t>Focus Genre: Narrative Writing </a:t>
            </a:r>
            <a:endParaRPr/>
          </a:p>
          <a:p>
            <a:pPr indent="0" lvl="0" marL="0" rtl="0" algn="l">
              <a:spcBef>
                <a:spcPts val="0"/>
              </a:spcBef>
              <a:spcAft>
                <a:spcPts val="0"/>
              </a:spcAft>
              <a:buNone/>
            </a:pPr>
            <a:r>
              <a:t/>
            </a:r>
            <a:endParaRPr/>
          </a:p>
        </p:txBody>
      </p:sp>
      <p:sp>
        <p:nvSpPr>
          <p:cNvPr id="149" name="Google Shape;149;p19"/>
          <p:cNvSpPr txBox="1"/>
          <p:nvPr/>
        </p:nvSpPr>
        <p:spPr>
          <a:xfrm>
            <a:off x="-3743359" y="4748538"/>
            <a:ext cx="1778700" cy="342900"/>
          </a:xfrm>
          <a:prstGeom prst="rect">
            <a:avLst/>
          </a:prstGeom>
          <a:solidFill>
            <a:srgbClr val="EAD1D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4: Adverb Game</a:t>
            </a:r>
            <a:endParaRPr b="1" i="1" sz="1200">
              <a:solidFill>
                <a:schemeClr val="dk1"/>
              </a:solidFill>
            </a:endParaRPr>
          </a:p>
        </p:txBody>
      </p:sp>
      <p:sp>
        <p:nvSpPr>
          <p:cNvPr id="150" name="Google Shape;150;p19"/>
          <p:cNvSpPr txBox="1"/>
          <p:nvPr/>
        </p:nvSpPr>
        <p:spPr>
          <a:xfrm>
            <a:off x="-1857119" y="-62783"/>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 Lesson 34: Elaborative Detail - Describing Teddy</a:t>
            </a:r>
            <a:endParaRPr b="1" i="1" sz="900">
              <a:solidFill>
                <a:schemeClr val="dk1"/>
              </a:solidFill>
            </a:endParaRPr>
          </a:p>
        </p:txBody>
      </p:sp>
      <p:sp>
        <p:nvSpPr>
          <p:cNvPr id="151" name="Google Shape;151;p19"/>
          <p:cNvSpPr txBox="1"/>
          <p:nvPr/>
        </p:nvSpPr>
        <p:spPr>
          <a:xfrm>
            <a:off x="-1857119" y="555742"/>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 Lesson 35: Canine Fashion</a:t>
            </a:r>
            <a:endParaRPr b="1" i="1" sz="900">
              <a:solidFill>
                <a:schemeClr val="dk1"/>
              </a:solidFill>
            </a:endParaRPr>
          </a:p>
        </p:txBody>
      </p:sp>
      <p:sp>
        <p:nvSpPr>
          <p:cNvPr id="152" name="Google Shape;152;p19"/>
          <p:cNvSpPr txBox="1"/>
          <p:nvPr/>
        </p:nvSpPr>
        <p:spPr>
          <a:xfrm>
            <a:off x="-1857132" y="1161317"/>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 Lesson 36: Painting Details</a:t>
            </a:r>
            <a:endParaRPr b="1" i="1" sz="900">
              <a:solidFill>
                <a:schemeClr val="dk1"/>
              </a:solidFill>
            </a:endParaRPr>
          </a:p>
        </p:txBody>
      </p:sp>
      <p:sp>
        <p:nvSpPr>
          <p:cNvPr id="153" name="Google Shape;153;p19"/>
          <p:cNvSpPr txBox="1"/>
          <p:nvPr/>
        </p:nvSpPr>
        <p:spPr>
          <a:xfrm>
            <a:off x="-3714239" y="-68062"/>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7: Modeling Elaborative Detail</a:t>
            </a:r>
            <a:endParaRPr b="1" sz="1000">
              <a:solidFill>
                <a:schemeClr val="dk1"/>
              </a:solidFill>
            </a:endParaRPr>
          </a:p>
        </p:txBody>
      </p:sp>
      <p:sp>
        <p:nvSpPr>
          <p:cNvPr id="154" name="Google Shape;154;p19"/>
          <p:cNvSpPr txBox="1"/>
          <p:nvPr/>
        </p:nvSpPr>
        <p:spPr>
          <a:xfrm>
            <a:off x="-3699689" y="1966550"/>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10: Feelings Posters</a:t>
            </a:r>
            <a:endParaRPr b="1" sz="700">
              <a:solidFill>
                <a:schemeClr val="dk1"/>
              </a:solidFill>
            </a:endParaRPr>
          </a:p>
        </p:txBody>
      </p:sp>
      <p:sp>
        <p:nvSpPr>
          <p:cNvPr id="155" name="Google Shape;155;p19"/>
          <p:cNvSpPr txBox="1"/>
          <p:nvPr/>
        </p:nvSpPr>
        <p:spPr>
          <a:xfrm>
            <a:off x="-3728789" y="2539738"/>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11: Lift the Flap Emotions</a:t>
            </a:r>
            <a:endParaRPr b="1" sz="700">
              <a:solidFill>
                <a:schemeClr val="dk1"/>
              </a:solidFill>
            </a:endParaRPr>
          </a:p>
        </p:txBody>
      </p:sp>
      <p:sp>
        <p:nvSpPr>
          <p:cNvPr id="156" name="Google Shape;156;p19"/>
          <p:cNvSpPr txBox="1"/>
          <p:nvPr/>
        </p:nvSpPr>
        <p:spPr>
          <a:xfrm>
            <a:off x="-1849844" y="1766904"/>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Connections Lesson 39: Feelings!</a:t>
            </a:r>
            <a:endParaRPr b="1" i="1" sz="900">
              <a:solidFill>
                <a:schemeClr val="dk1"/>
              </a:solidFill>
            </a:endParaRPr>
          </a:p>
        </p:txBody>
      </p:sp>
      <p:sp>
        <p:nvSpPr>
          <p:cNvPr id="157" name="Google Shape;157;p19"/>
          <p:cNvSpPr txBox="1"/>
          <p:nvPr/>
        </p:nvSpPr>
        <p:spPr>
          <a:xfrm>
            <a:off x="-1849844" y="2275079"/>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Connections Lesson 40: More Fun with Feelings!</a:t>
            </a:r>
            <a:endParaRPr b="1" i="1" sz="900">
              <a:solidFill>
                <a:schemeClr val="dk1"/>
              </a:solidFill>
            </a:endParaRPr>
          </a:p>
        </p:txBody>
      </p:sp>
      <p:sp>
        <p:nvSpPr>
          <p:cNvPr id="158" name="Google Shape;158;p19"/>
          <p:cNvSpPr txBox="1"/>
          <p:nvPr/>
        </p:nvSpPr>
        <p:spPr>
          <a:xfrm>
            <a:off x="-1864394" y="2783242"/>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Connections Lesson 41: How Characters Feel</a:t>
            </a:r>
            <a:endParaRPr b="1" i="1" sz="900">
              <a:solidFill>
                <a:schemeClr val="dk1"/>
              </a:solidFill>
            </a:endParaRPr>
          </a:p>
        </p:txBody>
      </p:sp>
      <p:sp>
        <p:nvSpPr>
          <p:cNvPr id="159" name="Google Shape;159;p19"/>
          <p:cNvSpPr txBox="1"/>
          <p:nvPr/>
        </p:nvSpPr>
        <p:spPr>
          <a:xfrm>
            <a:off x="-3728789" y="3271688"/>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12: Word Referent Activity</a:t>
            </a:r>
            <a:endParaRPr b="1" sz="600">
              <a:solidFill>
                <a:schemeClr val="dk1"/>
              </a:solidFill>
            </a:endParaRPr>
          </a:p>
        </p:txBody>
      </p:sp>
      <p:sp>
        <p:nvSpPr>
          <p:cNvPr id="160" name="Google Shape;160;p19"/>
          <p:cNvSpPr txBox="1"/>
          <p:nvPr/>
        </p:nvSpPr>
        <p:spPr>
          <a:xfrm>
            <a:off x="-3728789" y="3956788"/>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13: Suspenseful Riddle Activity</a:t>
            </a:r>
            <a:endParaRPr b="1" sz="900">
              <a:solidFill>
                <a:schemeClr val="dk1"/>
              </a:solidFill>
            </a:endParaRPr>
          </a:p>
        </p:txBody>
      </p:sp>
      <p:sp>
        <p:nvSpPr>
          <p:cNvPr id="161" name="Google Shape;161;p19"/>
          <p:cNvSpPr txBox="1"/>
          <p:nvPr/>
        </p:nvSpPr>
        <p:spPr>
          <a:xfrm>
            <a:off x="-1857126" y="3445138"/>
            <a:ext cx="16104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42: Word Referents - Furry Friends</a:t>
            </a:r>
            <a:endParaRPr b="1" sz="900">
              <a:solidFill>
                <a:schemeClr val="dk1"/>
              </a:solidFill>
            </a:endParaRPr>
          </a:p>
        </p:txBody>
      </p:sp>
      <p:sp>
        <p:nvSpPr>
          <p:cNvPr id="162" name="Google Shape;162;p19"/>
          <p:cNvSpPr txBox="1"/>
          <p:nvPr/>
        </p:nvSpPr>
        <p:spPr>
          <a:xfrm>
            <a:off x="-1780251" y="4170088"/>
            <a:ext cx="16104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44: Suspenseful Riddles</a:t>
            </a:r>
            <a:endParaRPr b="1" sz="900">
              <a:solidFill>
                <a:schemeClr val="dk1"/>
              </a:solidFill>
            </a:endParaRPr>
          </a:p>
        </p:txBody>
      </p:sp>
      <p:sp>
        <p:nvSpPr>
          <p:cNvPr id="163" name="Google Shape;163;p19"/>
          <p:cNvSpPr txBox="1"/>
          <p:nvPr/>
        </p:nvSpPr>
        <p:spPr>
          <a:xfrm>
            <a:off x="-1787523" y="4687050"/>
            <a:ext cx="16104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45: Suspenseful Patterns</a:t>
            </a:r>
            <a:endParaRPr b="1" sz="9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graphicFrame>
        <p:nvGraphicFramePr>
          <p:cNvPr id="168" name="Google Shape;168;p20"/>
          <p:cNvGraphicFramePr/>
          <p:nvPr/>
        </p:nvGraphicFramePr>
        <p:xfrm>
          <a:off x="90511" y="878934"/>
          <a:ext cx="3000000" cy="3000000"/>
        </p:xfrm>
        <a:graphic>
          <a:graphicData uri="http://schemas.openxmlformats.org/drawingml/2006/table">
            <a:tbl>
              <a:tblPr>
                <a:noFill/>
                <a:tableStyleId>{09E87C10-94E1-4EB9-B7B6-BF413975E1DC}</a:tableStyleId>
              </a:tblPr>
              <a:tblGrid>
                <a:gridCol w="1792600"/>
                <a:gridCol w="1792600"/>
                <a:gridCol w="1792600"/>
                <a:gridCol w="1792600"/>
                <a:gridCol w="1792600"/>
              </a:tblGrid>
              <a:tr h="138795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69" name="Google Shape;169;p20"/>
          <p:cNvSpPr txBox="1"/>
          <p:nvPr/>
        </p:nvSpPr>
        <p:spPr>
          <a:xfrm>
            <a:off x="-3745314" y="103288"/>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 Sorting Details</a:t>
            </a:r>
            <a:endParaRPr b="1" sz="900">
              <a:solidFill>
                <a:schemeClr val="dk1"/>
              </a:solidFill>
            </a:endParaRPr>
          </a:p>
        </p:txBody>
      </p:sp>
      <p:sp>
        <p:nvSpPr>
          <p:cNvPr id="170" name="Google Shape;170;p20"/>
          <p:cNvSpPr txBox="1"/>
          <p:nvPr>
            <p:ph type="title"/>
          </p:nvPr>
        </p:nvSpPr>
        <p:spPr>
          <a:xfrm>
            <a:off x="-9" y="-37942"/>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19-20: Focus Genre: Informational</a:t>
            </a:r>
            <a:endParaRPr/>
          </a:p>
          <a:p>
            <a:pPr indent="0" lvl="0" marL="0" rtl="0" algn="l">
              <a:spcBef>
                <a:spcPts val="0"/>
              </a:spcBef>
              <a:spcAft>
                <a:spcPts val="0"/>
              </a:spcAft>
              <a:buNone/>
            </a:pPr>
            <a:r>
              <a:t/>
            </a:r>
            <a:endParaRPr/>
          </a:p>
        </p:txBody>
      </p:sp>
      <p:sp>
        <p:nvSpPr>
          <p:cNvPr id="171" name="Google Shape;171;p20"/>
          <p:cNvSpPr txBox="1"/>
          <p:nvPr/>
        </p:nvSpPr>
        <p:spPr>
          <a:xfrm>
            <a:off x="-3728539" y="1401339"/>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 Information Detectives - Diagrams with Labels</a:t>
            </a:r>
            <a:endParaRPr b="1" sz="900">
              <a:solidFill>
                <a:schemeClr val="dk1"/>
              </a:solidFill>
            </a:endParaRPr>
          </a:p>
        </p:txBody>
      </p:sp>
      <p:sp>
        <p:nvSpPr>
          <p:cNvPr id="172" name="Google Shape;172;p20"/>
          <p:cNvSpPr txBox="1"/>
          <p:nvPr/>
        </p:nvSpPr>
        <p:spPr>
          <a:xfrm>
            <a:off x="-3819039" y="2480702"/>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3: Informational Sentences Using Details</a:t>
            </a:r>
            <a:endParaRPr b="1" sz="900">
              <a:solidFill>
                <a:schemeClr val="dk1"/>
              </a:solidFill>
            </a:endParaRPr>
          </a:p>
        </p:txBody>
      </p:sp>
      <p:sp>
        <p:nvSpPr>
          <p:cNvPr id="173" name="Google Shape;173;p20"/>
          <p:cNvSpPr txBox="1"/>
          <p:nvPr/>
        </p:nvSpPr>
        <p:spPr>
          <a:xfrm>
            <a:off x="-1780125" y="1952713"/>
            <a:ext cx="16104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20: Information Detectives: Giraffes</a:t>
            </a:r>
            <a:endParaRPr b="1" sz="900">
              <a:solidFill>
                <a:schemeClr val="dk1"/>
              </a:solidFill>
            </a:endParaRPr>
          </a:p>
        </p:txBody>
      </p:sp>
      <p:sp>
        <p:nvSpPr>
          <p:cNvPr id="174" name="Google Shape;174;p20"/>
          <p:cNvSpPr txBox="1"/>
          <p:nvPr/>
        </p:nvSpPr>
        <p:spPr>
          <a:xfrm>
            <a:off x="-1778709" y="2651338"/>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21: Information Detectives: At the Beach</a:t>
            </a:r>
            <a:endParaRPr b="1" sz="900">
              <a:solidFill>
                <a:schemeClr val="dk1"/>
              </a:solidFill>
            </a:endParaRPr>
          </a:p>
        </p:txBody>
      </p:sp>
      <p:sp>
        <p:nvSpPr>
          <p:cNvPr id="175" name="Google Shape;175;p20"/>
          <p:cNvSpPr txBox="1"/>
          <p:nvPr/>
        </p:nvSpPr>
        <p:spPr>
          <a:xfrm>
            <a:off x="-1778709" y="3326788"/>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22: Information Detectives: Butterflies</a:t>
            </a:r>
            <a:endParaRPr b="1" sz="900">
              <a:solidFill>
                <a:schemeClr val="dk1"/>
              </a:solidFill>
            </a:endParaRPr>
          </a:p>
        </p:txBody>
      </p:sp>
      <p:sp>
        <p:nvSpPr>
          <p:cNvPr id="176" name="Google Shape;176;p20"/>
          <p:cNvSpPr txBox="1"/>
          <p:nvPr/>
        </p:nvSpPr>
        <p:spPr>
          <a:xfrm>
            <a:off x="-3745314" y="3465402"/>
            <a:ext cx="1778700" cy="465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Lesson 4: Response to Informational Text</a:t>
            </a:r>
            <a:endParaRPr b="1" sz="900">
              <a:solidFill>
                <a:schemeClr val="dk1"/>
              </a:solidFill>
            </a:endParaRPr>
          </a:p>
        </p:txBody>
      </p:sp>
      <p:sp>
        <p:nvSpPr>
          <p:cNvPr id="177" name="Google Shape;177;p20"/>
          <p:cNvSpPr txBox="1"/>
          <p:nvPr/>
        </p:nvSpPr>
        <p:spPr>
          <a:xfrm>
            <a:off x="-3745314" y="4131302"/>
            <a:ext cx="1778700" cy="604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Lesson 5: Informational Text Features - Pictures and Captions</a:t>
            </a:r>
            <a:endParaRPr b="1" sz="900">
              <a:solidFill>
                <a:schemeClr val="dk1"/>
              </a:solidFill>
            </a:endParaRPr>
          </a:p>
        </p:txBody>
      </p:sp>
      <p:sp>
        <p:nvSpPr>
          <p:cNvPr id="178" name="Google Shape;178;p20"/>
          <p:cNvSpPr txBox="1"/>
          <p:nvPr/>
        </p:nvSpPr>
        <p:spPr>
          <a:xfrm>
            <a:off x="-1778709" y="41800"/>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Connections Lesson 17: Sorting at the Zoo</a:t>
            </a:r>
            <a:endParaRPr b="1" i="1" sz="900">
              <a:solidFill>
                <a:schemeClr val="dk1"/>
              </a:solidFill>
            </a:endParaRPr>
          </a:p>
        </p:txBody>
      </p:sp>
      <p:sp>
        <p:nvSpPr>
          <p:cNvPr id="179" name="Google Shape;179;p20"/>
          <p:cNvSpPr txBox="1"/>
          <p:nvPr/>
        </p:nvSpPr>
        <p:spPr>
          <a:xfrm>
            <a:off x="-1845707" y="534754"/>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Connections Lesson 18: Sorting Through the Year</a:t>
            </a:r>
            <a:endParaRPr b="1" i="1" sz="900">
              <a:solidFill>
                <a:schemeClr val="dk1"/>
              </a:solidFill>
            </a:endParaRPr>
          </a:p>
        </p:txBody>
      </p:sp>
      <p:sp>
        <p:nvSpPr>
          <p:cNvPr id="180" name="Google Shape;180;p20"/>
          <p:cNvSpPr txBox="1"/>
          <p:nvPr/>
        </p:nvSpPr>
        <p:spPr>
          <a:xfrm>
            <a:off x="-1800444" y="1069779"/>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Connections Lesson 19: Sorting Out Bugs</a:t>
            </a:r>
            <a:endParaRPr b="1" i="1" sz="900">
              <a:solidFill>
                <a:schemeClr val="dk1"/>
              </a:solidFill>
            </a:endParaRPr>
          </a:p>
        </p:txBody>
      </p:sp>
      <p:sp>
        <p:nvSpPr>
          <p:cNvPr id="181" name="Google Shape;181;p20"/>
          <p:cNvSpPr txBox="1"/>
          <p:nvPr/>
        </p:nvSpPr>
        <p:spPr>
          <a:xfrm>
            <a:off x="-1803122" y="4002251"/>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23:  Informational Sentences - Baby Animals</a:t>
            </a:r>
            <a:endParaRPr b="1" sz="900">
              <a:solidFill>
                <a:schemeClr val="dk1"/>
              </a:solidFill>
            </a:endParaRPr>
          </a:p>
        </p:txBody>
      </p:sp>
      <p:sp>
        <p:nvSpPr>
          <p:cNvPr id="182" name="Google Shape;182;p20"/>
          <p:cNvSpPr txBox="1"/>
          <p:nvPr/>
        </p:nvSpPr>
        <p:spPr>
          <a:xfrm>
            <a:off x="-1803122" y="4735801"/>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24: Informational Sentences - Diggers</a:t>
            </a:r>
            <a:endParaRPr b="1" sz="9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graphicFrame>
        <p:nvGraphicFramePr>
          <p:cNvPr id="187" name="Google Shape;187;p21"/>
          <p:cNvGraphicFramePr/>
          <p:nvPr/>
        </p:nvGraphicFramePr>
        <p:xfrm>
          <a:off x="90511" y="878934"/>
          <a:ext cx="3000000" cy="3000000"/>
        </p:xfrm>
        <a:graphic>
          <a:graphicData uri="http://schemas.openxmlformats.org/drawingml/2006/table">
            <a:tbl>
              <a:tblPr>
                <a:noFill/>
                <a:tableStyleId>{09E87C10-94E1-4EB9-B7B6-BF413975E1DC}</a:tableStyleId>
              </a:tblPr>
              <a:tblGrid>
                <a:gridCol w="1792600"/>
                <a:gridCol w="1792600"/>
                <a:gridCol w="1792600"/>
                <a:gridCol w="1792600"/>
                <a:gridCol w="1792600"/>
              </a:tblGrid>
              <a:tr h="138795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08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88" name="Google Shape;188;p21"/>
          <p:cNvSpPr txBox="1"/>
          <p:nvPr>
            <p:ph type="title"/>
          </p:nvPr>
        </p:nvSpPr>
        <p:spPr>
          <a:xfrm>
            <a:off x="1" y="-37950"/>
            <a:ext cx="90534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21-23: Focus Genre: Informational Writing</a:t>
            </a:r>
            <a:endParaRPr/>
          </a:p>
          <a:p>
            <a:pPr indent="0" lvl="0" marL="0" rtl="0" algn="l">
              <a:spcBef>
                <a:spcPts val="0"/>
              </a:spcBef>
              <a:spcAft>
                <a:spcPts val="0"/>
              </a:spcAft>
              <a:buClr>
                <a:schemeClr val="dk1"/>
              </a:buClr>
              <a:buSzPct val="61111"/>
              <a:buFont typeface="Arial"/>
              <a:buNone/>
            </a:pPr>
            <a:r>
              <a:rPr lang="en" sz="1800"/>
              <a:t>Type the lesson name and number into the boxes as you plan for instruction.</a:t>
            </a:r>
            <a:endParaRPr sz="1800"/>
          </a:p>
          <a:p>
            <a:pPr indent="0" lvl="0" marL="0" rtl="0" algn="l">
              <a:spcBef>
                <a:spcPts val="0"/>
              </a:spcBef>
              <a:spcAft>
                <a:spcPts val="0"/>
              </a:spcAft>
              <a:buNone/>
            </a:pPr>
            <a:r>
              <a:t/>
            </a:r>
            <a:endParaRPr sz="2466"/>
          </a:p>
          <a:p>
            <a:pPr indent="0" lvl="0" marL="0" rtl="0" algn="l">
              <a:spcBef>
                <a:spcPts val="0"/>
              </a:spcBef>
              <a:spcAft>
                <a:spcPts val="0"/>
              </a:spcAft>
              <a:buNone/>
            </a:pPr>
            <a:r>
              <a:t/>
            </a:r>
            <a:endParaRPr/>
          </a:p>
        </p:txBody>
      </p:sp>
      <p:sp>
        <p:nvSpPr>
          <p:cNvPr id="189" name="Google Shape;189;p21"/>
          <p:cNvSpPr txBox="1"/>
          <p:nvPr/>
        </p:nvSpPr>
        <p:spPr>
          <a:xfrm>
            <a:off x="-3750539" y="2050426"/>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6: What Informational Books Tell Us</a:t>
            </a:r>
            <a:endParaRPr b="1" sz="1000">
              <a:solidFill>
                <a:schemeClr val="dk1"/>
              </a:solidFill>
            </a:endParaRPr>
          </a:p>
        </p:txBody>
      </p:sp>
      <p:sp>
        <p:nvSpPr>
          <p:cNvPr id="190" name="Google Shape;190;p21"/>
          <p:cNvSpPr txBox="1"/>
          <p:nvPr/>
        </p:nvSpPr>
        <p:spPr>
          <a:xfrm>
            <a:off x="-3727789" y="2838901"/>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7: Research - Let’s Find Out!</a:t>
            </a:r>
            <a:endParaRPr b="1" sz="1000">
              <a:solidFill>
                <a:schemeClr val="dk1"/>
              </a:solidFill>
            </a:endParaRPr>
          </a:p>
        </p:txBody>
      </p:sp>
      <p:sp>
        <p:nvSpPr>
          <p:cNvPr id="191" name="Google Shape;191;p21"/>
          <p:cNvSpPr txBox="1"/>
          <p:nvPr/>
        </p:nvSpPr>
        <p:spPr>
          <a:xfrm>
            <a:off x="-1875264" y="2142829"/>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28: Finding out About Apples</a:t>
            </a:r>
            <a:endParaRPr b="1" sz="900">
              <a:solidFill>
                <a:schemeClr val="dk1"/>
              </a:solidFill>
            </a:endParaRPr>
          </a:p>
        </p:txBody>
      </p:sp>
      <p:sp>
        <p:nvSpPr>
          <p:cNvPr id="192" name="Google Shape;192;p21"/>
          <p:cNvSpPr txBox="1"/>
          <p:nvPr/>
        </p:nvSpPr>
        <p:spPr>
          <a:xfrm>
            <a:off x="-1881326" y="2674929"/>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29: Research - Finding out About our Flag</a:t>
            </a:r>
            <a:endParaRPr b="1" sz="900">
              <a:solidFill>
                <a:schemeClr val="dk1"/>
              </a:solidFill>
            </a:endParaRPr>
          </a:p>
        </p:txBody>
      </p:sp>
      <p:sp>
        <p:nvSpPr>
          <p:cNvPr id="193" name="Google Shape;193;p21"/>
          <p:cNvSpPr txBox="1"/>
          <p:nvPr/>
        </p:nvSpPr>
        <p:spPr>
          <a:xfrm>
            <a:off x="-1830014" y="97954"/>
            <a:ext cx="1778700" cy="7431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25: Response to Text - Chicken and Egg</a:t>
            </a:r>
            <a:endParaRPr b="1" sz="900">
              <a:solidFill>
                <a:schemeClr val="dk1"/>
              </a:solidFill>
            </a:endParaRPr>
          </a:p>
          <a:p>
            <a:pPr indent="0" lvl="0" marL="0" rtl="0" algn="l">
              <a:spcBef>
                <a:spcPts val="0"/>
              </a:spcBef>
              <a:spcAft>
                <a:spcPts val="0"/>
              </a:spcAft>
              <a:buClr>
                <a:schemeClr val="dk1"/>
              </a:buClr>
              <a:buSzPts val="1100"/>
              <a:buFont typeface="Arial"/>
              <a:buNone/>
            </a:pPr>
            <a:r>
              <a:t/>
            </a:r>
            <a:endParaRPr b="1" sz="900">
              <a:solidFill>
                <a:schemeClr val="dk1"/>
              </a:solidFill>
            </a:endParaRPr>
          </a:p>
        </p:txBody>
      </p:sp>
      <p:sp>
        <p:nvSpPr>
          <p:cNvPr id="194" name="Google Shape;194;p21"/>
          <p:cNvSpPr txBox="1"/>
          <p:nvPr/>
        </p:nvSpPr>
        <p:spPr>
          <a:xfrm>
            <a:off x="-1830014" y="803867"/>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26: Response to Text - On Track with Trains</a:t>
            </a:r>
            <a:endParaRPr b="1" sz="900">
              <a:solidFill>
                <a:schemeClr val="dk1"/>
              </a:solidFill>
            </a:endParaRPr>
          </a:p>
        </p:txBody>
      </p:sp>
      <p:sp>
        <p:nvSpPr>
          <p:cNvPr id="195" name="Google Shape;195;p21"/>
          <p:cNvSpPr txBox="1"/>
          <p:nvPr/>
        </p:nvSpPr>
        <p:spPr>
          <a:xfrm>
            <a:off x="-1830026" y="1481717"/>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27: There She Blows</a:t>
            </a:r>
            <a:endParaRPr b="1" sz="900">
              <a:solidFill>
                <a:schemeClr val="dk1"/>
              </a:solidFill>
            </a:endParaRPr>
          </a:p>
        </p:txBody>
      </p:sp>
      <p:sp>
        <p:nvSpPr>
          <p:cNvPr id="196" name="Google Shape;196;p21"/>
          <p:cNvSpPr txBox="1"/>
          <p:nvPr/>
        </p:nvSpPr>
        <p:spPr>
          <a:xfrm>
            <a:off x="-3727789" y="3636926"/>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8: Using Digital Technology to Enhance Writing</a:t>
            </a:r>
            <a:endParaRPr b="1" sz="800">
              <a:solidFill>
                <a:schemeClr val="dk1"/>
              </a:solidFill>
            </a:endParaRPr>
          </a:p>
        </p:txBody>
      </p:sp>
      <p:sp>
        <p:nvSpPr>
          <p:cNvPr id="197" name="Google Shape;197;p21"/>
          <p:cNvSpPr txBox="1"/>
          <p:nvPr/>
        </p:nvSpPr>
        <p:spPr>
          <a:xfrm>
            <a:off x="-3750539" y="4509289"/>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9: Create a Class PowerPoint</a:t>
            </a:r>
            <a:endParaRPr b="1" sz="800">
              <a:solidFill>
                <a:schemeClr val="dk1"/>
              </a:solidFill>
            </a:endParaRPr>
          </a:p>
        </p:txBody>
      </p:sp>
      <p:sp>
        <p:nvSpPr>
          <p:cNvPr id="198" name="Google Shape;198;p21"/>
          <p:cNvSpPr txBox="1"/>
          <p:nvPr/>
        </p:nvSpPr>
        <p:spPr>
          <a:xfrm>
            <a:off x="-1818639" y="3910489"/>
            <a:ext cx="1778700" cy="312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800">
              <a:solidFill>
                <a:schemeClr val="dk1"/>
              </a:solidFill>
            </a:endParaRPr>
          </a:p>
        </p:txBody>
      </p:sp>
      <p:sp>
        <p:nvSpPr>
          <p:cNvPr id="199" name="Google Shape;199;p21"/>
          <p:cNvSpPr txBox="1"/>
          <p:nvPr/>
        </p:nvSpPr>
        <p:spPr>
          <a:xfrm>
            <a:off x="-1830014" y="4435714"/>
            <a:ext cx="1778700" cy="312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800">
              <a:solidFill>
                <a:schemeClr val="dk1"/>
              </a:solidFill>
            </a:endParaRPr>
          </a:p>
        </p:txBody>
      </p:sp>
      <p:sp>
        <p:nvSpPr>
          <p:cNvPr id="200" name="Google Shape;200;p21"/>
          <p:cNvSpPr txBox="1"/>
          <p:nvPr/>
        </p:nvSpPr>
        <p:spPr>
          <a:xfrm>
            <a:off x="-3757039" y="181002"/>
            <a:ext cx="1778700" cy="465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Lesson 4: Response to Informational Text</a:t>
            </a:r>
            <a:endParaRPr b="1" sz="9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